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sldIdLst>
    <p:sldId id="283" r:id="rId2"/>
    <p:sldId id="418" r:id="rId3"/>
    <p:sldId id="300" r:id="rId4"/>
    <p:sldId id="403" r:id="rId5"/>
    <p:sldId id="405" r:id="rId6"/>
    <p:sldId id="404" r:id="rId7"/>
    <p:sldId id="409" r:id="rId8"/>
    <p:sldId id="410" r:id="rId9"/>
    <p:sldId id="408" r:id="rId10"/>
    <p:sldId id="411" r:id="rId11"/>
    <p:sldId id="412" r:id="rId12"/>
    <p:sldId id="413" r:id="rId13"/>
    <p:sldId id="414" r:id="rId14"/>
    <p:sldId id="415" r:id="rId15"/>
    <p:sldId id="406" r:id="rId16"/>
    <p:sldId id="407" r:id="rId17"/>
    <p:sldId id="416" r:id="rId18"/>
    <p:sldId id="306" r:id="rId19"/>
    <p:sldId id="308" r:id="rId20"/>
    <p:sldId id="359" r:id="rId21"/>
    <p:sldId id="402" r:id="rId22"/>
    <p:sldId id="386" r:id="rId23"/>
    <p:sldId id="417" r:id="rId24"/>
    <p:sldId id="321" r:id="rId25"/>
    <p:sldId id="342" r:id="rId2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D5A"/>
    <a:srgbClr val="D7E5EE"/>
    <a:srgbClr val="0001D6"/>
    <a:srgbClr val="FF0066"/>
    <a:srgbClr val="A823B8"/>
    <a:srgbClr val="6E1478"/>
    <a:srgbClr val="C77813"/>
    <a:srgbClr val="F1D046"/>
    <a:srgbClr val="9DAFB7"/>
    <a:srgbClr val="F7E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2" autoAdjust="0"/>
    <p:restoredTop sz="96327"/>
  </p:normalViewPr>
  <p:slideViewPr>
    <p:cSldViewPr>
      <p:cViewPr varScale="1">
        <p:scale>
          <a:sx n="72" d="100"/>
          <a:sy n="72" d="100"/>
        </p:scale>
        <p:origin x="978" y="5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9CDB2-A159-4744-9C20-94AC9A236100}"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B6267F4B-0B2A-4AB0-92E0-CA8162CE7E79}">
      <dgm:prSet phldrT="[Text]"/>
      <dgm:spPr/>
      <dgm:t>
        <a:bodyPr/>
        <a:lstStyle/>
        <a:p>
          <a:r>
            <a:rPr lang="fr-FR" b="1" dirty="0" smtClean="0"/>
            <a:t>Dr. P. Chandra Shekar </a:t>
          </a:r>
          <a:r>
            <a:rPr lang="fr-FR" b="0" dirty="0" smtClean="0"/>
            <a:t>Ms, MBA, PhD</a:t>
          </a:r>
          <a:endParaRPr lang="en-IN" b="1" dirty="0" smtClean="0"/>
        </a:p>
        <a:p>
          <a:r>
            <a:rPr lang="fr-FR" b="0" dirty="0" smtClean="0"/>
            <a:t>Technical Director –Management Consultant – 7S Technologies</a:t>
          </a:r>
        </a:p>
        <a:p>
          <a:r>
            <a:rPr lang="fr-FR" b="0" dirty="0" smtClean="0"/>
            <a:t>Expert in Robotic Engineering</a:t>
          </a:r>
          <a:endParaRPr lang="en-IN" b="1" dirty="0" smtClean="0"/>
        </a:p>
        <a:p>
          <a:r>
            <a:rPr lang="fr-FR" dirty="0" smtClean="0"/>
            <a:t>Technical Advisor – Ramoji Film City</a:t>
          </a:r>
          <a:endParaRPr lang="en-US" dirty="0"/>
        </a:p>
      </dgm:t>
    </dgm:pt>
    <dgm:pt modelId="{9EE472DB-C08E-44B7-A53D-C5D70E7191AB}" type="parTrans" cxnId="{325B2D37-BD28-494B-9657-8FCFAED575F1}">
      <dgm:prSet/>
      <dgm:spPr/>
      <dgm:t>
        <a:bodyPr/>
        <a:lstStyle/>
        <a:p>
          <a:endParaRPr lang="en-US"/>
        </a:p>
      </dgm:t>
    </dgm:pt>
    <dgm:pt modelId="{D9F0AF13-B8E7-48BE-8BD1-58539C548A0D}" type="sibTrans" cxnId="{325B2D37-BD28-494B-9657-8FCFAED575F1}">
      <dgm:prSet/>
      <dgm:spPr/>
      <dgm:t>
        <a:bodyPr/>
        <a:lstStyle/>
        <a:p>
          <a:endParaRPr lang="en-US"/>
        </a:p>
      </dgm:t>
    </dgm:pt>
    <dgm:pt modelId="{7451B67A-1710-416A-985E-9155492CC3B5}">
      <dgm:prSet phldrT="[Text]" custT="1"/>
      <dgm:spPr/>
      <dgm:t>
        <a:bodyPr/>
        <a:lstStyle/>
        <a:p>
          <a:r>
            <a:rPr lang="en-IN" sz="1900" b="1" u="none" dirty="0" smtClean="0"/>
            <a:t>Sri. Venugopal Timmaraju</a:t>
          </a:r>
        </a:p>
        <a:p>
          <a:r>
            <a:rPr lang="en-IN" sz="1600" dirty="0" smtClean="0">
              <a:effectLst/>
              <a:latin typeface="Calibri" panose="020F0502020204030204" pitchFamily="34" charset="0"/>
              <a:ea typeface="Times New Roman" panose="02020603050405020304" pitchFamily="18" charset="0"/>
            </a:rPr>
            <a:t>Expert in Designing and fabricating very heavy to Precision equipment for ISRO/ BDL/ RCI/ DRDO and BRAHMO</a:t>
          </a:r>
        </a:p>
        <a:p>
          <a:r>
            <a:rPr lang="en-IN" sz="1600" dirty="0" smtClean="0"/>
            <a:t>Trainer productions process improvements, 5S, TQM, TPM, Cost reduction, wastage reduction and Management studies.</a:t>
          </a:r>
          <a:endParaRPr lang="en-US" sz="1900" u="none" dirty="0"/>
        </a:p>
      </dgm:t>
    </dgm:pt>
    <dgm:pt modelId="{C495AA40-EE6A-446A-A1D5-6B99C410C08F}" type="parTrans" cxnId="{A6A8169E-614C-4E00-A3FD-42A800B8360A}">
      <dgm:prSet/>
      <dgm:spPr/>
      <dgm:t>
        <a:bodyPr/>
        <a:lstStyle/>
        <a:p>
          <a:endParaRPr lang="en-US"/>
        </a:p>
      </dgm:t>
    </dgm:pt>
    <dgm:pt modelId="{9702B702-80C2-47E1-A04D-B041D67C445D}" type="sibTrans" cxnId="{A6A8169E-614C-4E00-A3FD-42A800B8360A}">
      <dgm:prSet/>
      <dgm:spPr/>
      <dgm:t>
        <a:bodyPr/>
        <a:lstStyle/>
        <a:p>
          <a:endParaRPr lang="en-US"/>
        </a:p>
      </dgm:t>
    </dgm:pt>
    <dgm:pt modelId="{251753B7-1474-48D6-BE29-A2B632CCE0A9}">
      <dgm:prSet phldrT="[Text]" custT="1"/>
      <dgm:spPr/>
      <dgm:t>
        <a:bodyPr/>
        <a:lstStyle/>
        <a:p>
          <a:r>
            <a:rPr lang="en-US" sz="2400" dirty="0" smtClean="0"/>
            <a:t>Dr. G. V. Rao</a:t>
          </a:r>
        </a:p>
        <a:p>
          <a:r>
            <a:rPr lang="en-US" sz="2400" dirty="0" smtClean="0"/>
            <a:t>Ex Director DMRL</a:t>
          </a:r>
        </a:p>
        <a:p>
          <a:r>
            <a:rPr lang="en-US" sz="2400" dirty="0" smtClean="0"/>
            <a:t>Expert in  Composites and Tanking</a:t>
          </a:r>
          <a:endParaRPr lang="en-US" sz="2400" dirty="0"/>
        </a:p>
      </dgm:t>
    </dgm:pt>
    <dgm:pt modelId="{2E55B21D-819B-4D86-B817-6421BE4B3953}" type="parTrans" cxnId="{C853407B-08B1-40B6-A84B-BAAE87F20EF5}">
      <dgm:prSet/>
      <dgm:spPr/>
      <dgm:t>
        <a:bodyPr/>
        <a:lstStyle/>
        <a:p>
          <a:endParaRPr lang="en-US"/>
        </a:p>
      </dgm:t>
    </dgm:pt>
    <dgm:pt modelId="{A513D7FA-DADE-49BF-B2D7-CEF0016EE218}" type="sibTrans" cxnId="{C853407B-08B1-40B6-A84B-BAAE87F20EF5}">
      <dgm:prSet/>
      <dgm:spPr/>
      <dgm:t>
        <a:bodyPr/>
        <a:lstStyle/>
        <a:p>
          <a:endParaRPr lang="en-US"/>
        </a:p>
      </dgm:t>
    </dgm:pt>
    <dgm:pt modelId="{73BF6F1B-7B05-412F-A51B-6DEEF60D3E65}" type="pres">
      <dgm:prSet presAssocID="{9B99CDB2-A159-4744-9C20-94AC9A236100}" presName="linear" presStyleCnt="0">
        <dgm:presLayoutVars>
          <dgm:dir/>
          <dgm:resizeHandles val="exact"/>
        </dgm:presLayoutVars>
      </dgm:prSet>
      <dgm:spPr/>
      <dgm:t>
        <a:bodyPr/>
        <a:lstStyle/>
        <a:p>
          <a:endParaRPr lang="en-US"/>
        </a:p>
      </dgm:t>
    </dgm:pt>
    <dgm:pt modelId="{2E23EA85-AC31-498D-BEA2-3ACC373FDE24}" type="pres">
      <dgm:prSet presAssocID="{B6267F4B-0B2A-4AB0-92E0-CA8162CE7E79}" presName="comp" presStyleCnt="0"/>
      <dgm:spPr/>
    </dgm:pt>
    <dgm:pt modelId="{FB8FB1DF-8B39-4E54-BDAA-E948E37169B9}" type="pres">
      <dgm:prSet presAssocID="{B6267F4B-0B2A-4AB0-92E0-CA8162CE7E79}" presName="box" presStyleLbl="node1" presStyleIdx="0" presStyleCnt="3" custLinFactNeighborY="0"/>
      <dgm:spPr/>
      <dgm:t>
        <a:bodyPr/>
        <a:lstStyle/>
        <a:p>
          <a:endParaRPr lang="en-US"/>
        </a:p>
      </dgm:t>
    </dgm:pt>
    <dgm:pt modelId="{212EFE3F-6C63-4301-AA79-E1B19900E229}" type="pres">
      <dgm:prSet presAssocID="{B6267F4B-0B2A-4AB0-92E0-CA8162CE7E79}" presName="img" presStyleLbl="fgImgPlace1" presStyleIdx="0" presStyleCnt="3"/>
      <dgm:spPr>
        <a:blipFill rotWithShape="1">
          <a:blip xmlns:r="http://schemas.openxmlformats.org/officeDocument/2006/relationships" r:embed="rId1"/>
          <a:stretch>
            <a:fillRect/>
          </a:stretch>
        </a:blipFill>
      </dgm:spPr>
    </dgm:pt>
    <dgm:pt modelId="{301E493B-9E6B-4BE0-B084-3F8791440F20}" type="pres">
      <dgm:prSet presAssocID="{B6267F4B-0B2A-4AB0-92E0-CA8162CE7E79}" presName="text" presStyleLbl="node1" presStyleIdx="0" presStyleCnt="3">
        <dgm:presLayoutVars>
          <dgm:bulletEnabled val="1"/>
        </dgm:presLayoutVars>
      </dgm:prSet>
      <dgm:spPr/>
      <dgm:t>
        <a:bodyPr/>
        <a:lstStyle/>
        <a:p>
          <a:endParaRPr lang="en-US"/>
        </a:p>
      </dgm:t>
    </dgm:pt>
    <dgm:pt modelId="{9E6C62D5-0F48-45C0-89DF-78894C163081}" type="pres">
      <dgm:prSet presAssocID="{D9F0AF13-B8E7-48BE-8BD1-58539C548A0D}" presName="spacer" presStyleCnt="0"/>
      <dgm:spPr/>
    </dgm:pt>
    <dgm:pt modelId="{3BB47E7D-62F9-4DAD-9C1D-75AC20201AED}" type="pres">
      <dgm:prSet presAssocID="{7451B67A-1710-416A-985E-9155492CC3B5}" presName="comp" presStyleCnt="0"/>
      <dgm:spPr/>
    </dgm:pt>
    <dgm:pt modelId="{423BDDD8-DF20-4F67-A6F0-4EAD5A18EF6F}" type="pres">
      <dgm:prSet presAssocID="{7451B67A-1710-416A-985E-9155492CC3B5}" presName="box" presStyleLbl="node1" presStyleIdx="1" presStyleCnt="3"/>
      <dgm:spPr/>
      <dgm:t>
        <a:bodyPr/>
        <a:lstStyle/>
        <a:p>
          <a:endParaRPr lang="en-US"/>
        </a:p>
      </dgm:t>
    </dgm:pt>
    <dgm:pt modelId="{614666CB-E496-42AB-987B-5271FA0A92B7}" type="pres">
      <dgm:prSet presAssocID="{7451B67A-1710-416A-985E-9155492CC3B5}" presName="img" presStyleLbl="fgImgPlace1" presStyleIdx="1" presStyleCnt="3"/>
      <dgm:spPr>
        <a:blipFill rotWithShape="1">
          <a:blip xmlns:r="http://schemas.openxmlformats.org/officeDocument/2006/relationships" r:embed="rId2"/>
          <a:stretch>
            <a:fillRect/>
          </a:stretch>
        </a:blipFill>
      </dgm:spPr>
    </dgm:pt>
    <dgm:pt modelId="{18BA6FF4-44A4-4757-9A58-89BA276B963B}" type="pres">
      <dgm:prSet presAssocID="{7451B67A-1710-416A-985E-9155492CC3B5}" presName="text" presStyleLbl="node1" presStyleIdx="1" presStyleCnt="3">
        <dgm:presLayoutVars>
          <dgm:bulletEnabled val="1"/>
        </dgm:presLayoutVars>
      </dgm:prSet>
      <dgm:spPr/>
      <dgm:t>
        <a:bodyPr/>
        <a:lstStyle/>
        <a:p>
          <a:endParaRPr lang="en-US"/>
        </a:p>
      </dgm:t>
    </dgm:pt>
    <dgm:pt modelId="{33F4364E-4710-4640-A31C-E09061E45A69}" type="pres">
      <dgm:prSet presAssocID="{9702B702-80C2-47E1-A04D-B041D67C445D}" presName="spacer" presStyleCnt="0"/>
      <dgm:spPr/>
    </dgm:pt>
    <dgm:pt modelId="{7EE787C5-8BEB-45C6-83E1-AA3565966B51}" type="pres">
      <dgm:prSet presAssocID="{251753B7-1474-48D6-BE29-A2B632CCE0A9}" presName="comp" presStyleCnt="0"/>
      <dgm:spPr/>
    </dgm:pt>
    <dgm:pt modelId="{A9CBBDFA-1EDD-41BA-8BD7-806B68E85498}" type="pres">
      <dgm:prSet presAssocID="{251753B7-1474-48D6-BE29-A2B632CCE0A9}" presName="box" presStyleLbl="node1" presStyleIdx="2" presStyleCnt="3" custLinFactX="-15903" custLinFactNeighborX="-100000" custLinFactNeighborY="797"/>
      <dgm:spPr/>
      <dgm:t>
        <a:bodyPr/>
        <a:lstStyle/>
        <a:p>
          <a:endParaRPr lang="en-US"/>
        </a:p>
      </dgm:t>
    </dgm:pt>
    <dgm:pt modelId="{75680121-B797-4AEB-B7FF-0C67F24869F8}" type="pres">
      <dgm:prSet presAssocID="{251753B7-1474-48D6-BE29-A2B632CCE0A9}" presName="img" presStyleLbl="fgImgPlace1" presStyleIdx="2" presStyleCnt="3"/>
      <dgm:spPr/>
    </dgm:pt>
    <dgm:pt modelId="{93342FFE-B2B8-430D-AEA7-952A91348F51}" type="pres">
      <dgm:prSet presAssocID="{251753B7-1474-48D6-BE29-A2B632CCE0A9}" presName="text" presStyleLbl="node1" presStyleIdx="2" presStyleCnt="3">
        <dgm:presLayoutVars>
          <dgm:bulletEnabled val="1"/>
        </dgm:presLayoutVars>
      </dgm:prSet>
      <dgm:spPr/>
      <dgm:t>
        <a:bodyPr/>
        <a:lstStyle/>
        <a:p>
          <a:endParaRPr lang="en-US"/>
        </a:p>
      </dgm:t>
    </dgm:pt>
  </dgm:ptLst>
  <dgm:cxnLst>
    <dgm:cxn modelId="{A123DAA5-D21A-42A5-99AE-CA49D69619B0}" type="presOf" srcId="{9B99CDB2-A159-4744-9C20-94AC9A236100}" destId="{73BF6F1B-7B05-412F-A51B-6DEEF60D3E65}" srcOrd="0" destOrd="0" presId="urn:microsoft.com/office/officeart/2005/8/layout/vList4"/>
    <dgm:cxn modelId="{EDE02B62-AC14-4434-8E2B-0AE83F140D2B}" type="presOf" srcId="{7451B67A-1710-416A-985E-9155492CC3B5}" destId="{18BA6FF4-44A4-4757-9A58-89BA276B963B}" srcOrd="1" destOrd="0" presId="urn:microsoft.com/office/officeart/2005/8/layout/vList4"/>
    <dgm:cxn modelId="{325B2D37-BD28-494B-9657-8FCFAED575F1}" srcId="{9B99CDB2-A159-4744-9C20-94AC9A236100}" destId="{B6267F4B-0B2A-4AB0-92E0-CA8162CE7E79}" srcOrd="0" destOrd="0" parTransId="{9EE472DB-C08E-44B7-A53D-C5D70E7191AB}" sibTransId="{D9F0AF13-B8E7-48BE-8BD1-58539C548A0D}"/>
    <dgm:cxn modelId="{C853407B-08B1-40B6-A84B-BAAE87F20EF5}" srcId="{9B99CDB2-A159-4744-9C20-94AC9A236100}" destId="{251753B7-1474-48D6-BE29-A2B632CCE0A9}" srcOrd="2" destOrd="0" parTransId="{2E55B21D-819B-4D86-B817-6421BE4B3953}" sibTransId="{A513D7FA-DADE-49BF-B2D7-CEF0016EE218}"/>
    <dgm:cxn modelId="{A6A8169E-614C-4E00-A3FD-42A800B8360A}" srcId="{9B99CDB2-A159-4744-9C20-94AC9A236100}" destId="{7451B67A-1710-416A-985E-9155492CC3B5}" srcOrd="1" destOrd="0" parTransId="{C495AA40-EE6A-446A-A1D5-6B99C410C08F}" sibTransId="{9702B702-80C2-47E1-A04D-B041D67C445D}"/>
    <dgm:cxn modelId="{3BB285AF-EC2D-4FE8-A6AD-92D0D5B2A328}" type="presOf" srcId="{7451B67A-1710-416A-985E-9155492CC3B5}" destId="{423BDDD8-DF20-4F67-A6F0-4EAD5A18EF6F}" srcOrd="0" destOrd="0" presId="urn:microsoft.com/office/officeart/2005/8/layout/vList4"/>
    <dgm:cxn modelId="{A2265202-6D4F-4860-9D80-FBB31811F144}" type="presOf" srcId="{251753B7-1474-48D6-BE29-A2B632CCE0A9}" destId="{A9CBBDFA-1EDD-41BA-8BD7-806B68E85498}" srcOrd="0" destOrd="0" presId="urn:microsoft.com/office/officeart/2005/8/layout/vList4"/>
    <dgm:cxn modelId="{5CA3C64E-6885-4D7C-8D93-A55439396FA1}" type="presOf" srcId="{B6267F4B-0B2A-4AB0-92E0-CA8162CE7E79}" destId="{301E493B-9E6B-4BE0-B084-3F8791440F20}" srcOrd="1" destOrd="0" presId="urn:microsoft.com/office/officeart/2005/8/layout/vList4"/>
    <dgm:cxn modelId="{D8604763-35DF-4554-8E2E-CD135B001FBB}" type="presOf" srcId="{B6267F4B-0B2A-4AB0-92E0-CA8162CE7E79}" destId="{FB8FB1DF-8B39-4E54-BDAA-E948E37169B9}" srcOrd="0" destOrd="0" presId="urn:microsoft.com/office/officeart/2005/8/layout/vList4"/>
    <dgm:cxn modelId="{B956138C-C911-4231-A54B-A5C1D629F3B1}" type="presOf" srcId="{251753B7-1474-48D6-BE29-A2B632CCE0A9}" destId="{93342FFE-B2B8-430D-AEA7-952A91348F51}" srcOrd="1" destOrd="0" presId="urn:microsoft.com/office/officeart/2005/8/layout/vList4"/>
    <dgm:cxn modelId="{FCCB59C5-05B7-4A07-9FFB-5A359E212A98}" type="presParOf" srcId="{73BF6F1B-7B05-412F-A51B-6DEEF60D3E65}" destId="{2E23EA85-AC31-498D-BEA2-3ACC373FDE24}" srcOrd="0" destOrd="0" presId="urn:microsoft.com/office/officeart/2005/8/layout/vList4"/>
    <dgm:cxn modelId="{215D8B88-8498-4D2C-98ED-73133C9A377E}" type="presParOf" srcId="{2E23EA85-AC31-498D-BEA2-3ACC373FDE24}" destId="{FB8FB1DF-8B39-4E54-BDAA-E948E37169B9}" srcOrd="0" destOrd="0" presId="urn:microsoft.com/office/officeart/2005/8/layout/vList4"/>
    <dgm:cxn modelId="{531859E0-2E92-4339-8295-C9CA9CC02CA8}" type="presParOf" srcId="{2E23EA85-AC31-498D-BEA2-3ACC373FDE24}" destId="{212EFE3F-6C63-4301-AA79-E1B19900E229}" srcOrd="1" destOrd="0" presId="urn:microsoft.com/office/officeart/2005/8/layout/vList4"/>
    <dgm:cxn modelId="{7134B203-6115-4787-BF8E-B66F65C1E64E}" type="presParOf" srcId="{2E23EA85-AC31-498D-BEA2-3ACC373FDE24}" destId="{301E493B-9E6B-4BE0-B084-3F8791440F20}" srcOrd="2" destOrd="0" presId="urn:microsoft.com/office/officeart/2005/8/layout/vList4"/>
    <dgm:cxn modelId="{9BDC915C-4AB6-4B8F-B16C-943CE2EAFF7D}" type="presParOf" srcId="{73BF6F1B-7B05-412F-A51B-6DEEF60D3E65}" destId="{9E6C62D5-0F48-45C0-89DF-78894C163081}" srcOrd="1" destOrd="0" presId="urn:microsoft.com/office/officeart/2005/8/layout/vList4"/>
    <dgm:cxn modelId="{DBDAD2FD-7074-4B08-92D7-2A6DA88D62E1}" type="presParOf" srcId="{73BF6F1B-7B05-412F-A51B-6DEEF60D3E65}" destId="{3BB47E7D-62F9-4DAD-9C1D-75AC20201AED}" srcOrd="2" destOrd="0" presId="urn:microsoft.com/office/officeart/2005/8/layout/vList4"/>
    <dgm:cxn modelId="{30C0BB88-C46C-40A4-911E-D40C2A945C14}" type="presParOf" srcId="{3BB47E7D-62F9-4DAD-9C1D-75AC20201AED}" destId="{423BDDD8-DF20-4F67-A6F0-4EAD5A18EF6F}" srcOrd="0" destOrd="0" presId="urn:microsoft.com/office/officeart/2005/8/layout/vList4"/>
    <dgm:cxn modelId="{95020E1D-78F2-4C37-953D-B9F4FE820570}" type="presParOf" srcId="{3BB47E7D-62F9-4DAD-9C1D-75AC20201AED}" destId="{614666CB-E496-42AB-987B-5271FA0A92B7}" srcOrd="1" destOrd="0" presId="urn:microsoft.com/office/officeart/2005/8/layout/vList4"/>
    <dgm:cxn modelId="{3DB45B66-FA4B-4039-B47D-C8C44ACF77B9}" type="presParOf" srcId="{3BB47E7D-62F9-4DAD-9C1D-75AC20201AED}" destId="{18BA6FF4-44A4-4757-9A58-89BA276B963B}" srcOrd="2" destOrd="0" presId="urn:microsoft.com/office/officeart/2005/8/layout/vList4"/>
    <dgm:cxn modelId="{2D3422DA-4D54-4506-845C-12482A5D9857}" type="presParOf" srcId="{73BF6F1B-7B05-412F-A51B-6DEEF60D3E65}" destId="{33F4364E-4710-4640-A31C-E09061E45A69}" srcOrd="3" destOrd="0" presId="urn:microsoft.com/office/officeart/2005/8/layout/vList4"/>
    <dgm:cxn modelId="{53DF01D9-26EB-4BEF-919A-59AB45ED0633}" type="presParOf" srcId="{73BF6F1B-7B05-412F-A51B-6DEEF60D3E65}" destId="{7EE787C5-8BEB-45C6-83E1-AA3565966B51}" srcOrd="4" destOrd="0" presId="urn:microsoft.com/office/officeart/2005/8/layout/vList4"/>
    <dgm:cxn modelId="{D3EA5F86-7B30-4F80-9771-A16DBF9FFB26}" type="presParOf" srcId="{7EE787C5-8BEB-45C6-83E1-AA3565966B51}" destId="{A9CBBDFA-1EDD-41BA-8BD7-806B68E85498}" srcOrd="0" destOrd="0" presId="urn:microsoft.com/office/officeart/2005/8/layout/vList4"/>
    <dgm:cxn modelId="{E426702A-918A-473A-86D4-9864C0BA387E}" type="presParOf" srcId="{7EE787C5-8BEB-45C6-83E1-AA3565966B51}" destId="{75680121-B797-4AEB-B7FF-0C67F24869F8}" srcOrd="1" destOrd="0" presId="urn:microsoft.com/office/officeart/2005/8/layout/vList4"/>
    <dgm:cxn modelId="{B94412BE-CABE-43EA-89B6-A8114B5AA6DE}" type="presParOf" srcId="{7EE787C5-8BEB-45C6-83E1-AA3565966B51}" destId="{93342FFE-B2B8-430D-AEA7-952A91348F5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FB1DF-8B39-4E54-BDAA-E948E37169B9}">
      <dsp:nvSpPr>
        <dsp:cNvPr id="0" name=""/>
        <dsp:cNvSpPr/>
      </dsp:nvSpPr>
      <dsp:spPr>
        <a:xfrm>
          <a:off x="0" y="0"/>
          <a:ext cx="6477000" cy="182909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dirty="0" smtClean="0"/>
            <a:t>Dr. P. Chandra Shekar </a:t>
          </a:r>
          <a:r>
            <a:rPr lang="fr-FR" sz="1900" b="0" kern="1200" dirty="0" smtClean="0"/>
            <a:t>Ms, MBA, PhD</a:t>
          </a:r>
          <a:endParaRPr lang="en-IN" sz="1900" b="1" kern="1200" dirty="0" smtClean="0"/>
        </a:p>
        <a:p>
          <a:pPr lvl="0" algn="l" defTabSz="844550">
            <a:lnSpc>
              <a:spcPct val="90000"/>
            </a:lnSpc>
            <a:spcBef>
              <a:spcPct val="0"/>
            </a:spcBef>
            <a:spcAft>
              <a:spcPct val="35000"/>
            </a:spcAft>
          </a:pPr>
          <a:r>
            <a:rPr lang="fr-FR" sz="1900" b="0" kern="1200" dirty="0" smtClean="0"/>
            <a:t>Technical Director –Management Consultant – 7S Technologies</a:t>
          </a:r>
        </a:p>
        <a:p>
          <a:pPr lvl="0" algn="l" defTabSz="844550">
            <a:lnSpc>
              <a:spcPct val="90000"/>
            </a:lnSpc>
            <a:spcBef>
              <a:spcPct val="0"/>
            </a:spcBef>
            <a:spcAft>
              <a:spcPct val="35000"/>
            </a:spcAft>
          </a:pPr>
          <a:r>
            <a:rPr lang="fr-FR" sz="1900" b="0" kern="1200" dirty="0" smtClean="0"/>
            <a:t>Expert in Robotic Engineering</a:t>
          </a:r>
          <a:endParaRPr lang="en-IN" sz="1900" b="1" kern="1200" dirty="0" smtClean="0"/>
        </a:p>
        <a:p>
          <a:pPr lvl="0" algn="l" defTabSz="844550">
            <a:lnSpc>
              <a:spcPct val="90000"/>
            </a:lnSpc>
            <a:spcBef>
              <a:spcPct val="0"/>
            </a:spcBef>
            <a:spcAft>
              <a:spcPct val="35000"/>
            </a:spcAft>
          </a:pPr>
          <a:r>
            <a:rPr lang="fr-FR" sz="1900" kern="1200" dirty="0" smtClean="0"/>
            <a:t>Technical Advisor – Ramoji Film City</a:t>
          </a:r>
          <a:endParaRPr lang="en-US" sz="1900" kern="1200" dirty="0"/>
        </a:p>
      </dsp:txBody>
      <dsp:txXfrm>
        <a:off x="1478309" y="0"/>
        <a:ext cx="4998690" cy="1829097"/>
      </dsp:txXfrm>
    </dsp:sp>
    <dsp:sp modelId="{212EFE3F-6C63-4301-AA79-E1B19900E229}">
      <dsp:nvSpPr>
        <dsp:cNvPr id="0" name=""/>
        <dsp:cNvSpPr/>
      </dsp:nvSpPr>
      <dsp:spPr>
        <a:xfrm>
          <a:off x="182909" y="182909"/>
          <a:ext cx="1295400" cy="146327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3BDDD8-DF20-4F67-A6F0-4EAD5A18EF6F}">
      <dsp:nvSpPr>
        <dsp:cNvPr id="0" name=""/>
        <dsp:cNvSpPr/>
      </dsp:nvSpPr>
      <dsp:spPr>
        <a:xfrm>
          <a:off x="0" y="2012007"/>
          <a:ext cx="6477000" cy="1829097"/>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u="none" kern="1200" dirty="0" smtClean="0"/>
            <a:t>Sri. Venugopal Timmaraju</a:t>
          </a:r>
        </a:p>
        <a:p>
          <a:pPr lvl="0" algn="l" defTabSz="844550">
            <a:lnSpc>
              <a:spcPct val="90000"/>
            </a:lnSpc>
            <a:spcBef>
              <a:spcPct val="0"/>
            </a:spcBef>
            <a:spcAft>
              <a:spcPct val="35000"/>
            </a:spcAft>
          </a:pPr>
          <a:r>
            <a:rPr lang="en-IN" sz="1600" kern="1200" dirty="0" smtClean="0">
              <a:effectLst/>
              <a:latin typeface="Calibri" panose="020F0502020204030204" pitchFamily="34" charset="0"/>
              <a:ea typeface="Times New Roman" panose="02020603050405020304" pitchFamily="18" charset="0"/>
            </a:rPr>
            <a:t>Expert in Designing and fabricating very heavy to Precision equipment for ISRO/ BDL/ RCI/ DRDO and BRAHMO</a:t>
          </a:r>
        </a:p>
        <a:p>
          <a:pPr lvl="0" algn="l" defTabSz="844550">
            <a:lnSpc>
              <a:spcPct val="90000"/>
            </a:lnSpc>
            <a:spcBef>
              <a:spcPct val="0"/>
            </a:spcBef>
            <a:spcAft>
              <a:spcPct val="35000"/>
            </a:spcAft>
          </a:pPr>
          <a:r>
            <a:rPr lang="en-IN" sz="1600" kern="1200" dirty="0" smtClean="0"/>
            <a:t>Trainer productions process improvements, 5S, TQM, TPM, Cost reduction, wastage reduction and Management studies.</a:t>
          </a:r>
          <a:endParaRPr lang="en-US" sz="1900" u="none" kern="1200" dirty="0"/>
        </a:p>
      </dsp:txBody>
      <dsp:txXfrm>
        <a:off x="1478309" y="2012007"/>
        <a:ext cx="4998690" cy="1829097"/>
      </dsp:txXfrm>
    </dsp:sp>
    <dsp:sp modelId="{614666CB-E496-42AB-987B-5271FA0A92B7}">
      <dsp:nvSpPr>
        <dsp:cNvPr id="0" name=""/>
        <dsp:cNvSpPr/>
      </dsp:nvSpPr>
      <dsp:spPr>
        <a:xfrm>
          <a:off x="182909" y="2194917"/>
          <a:ext cx="1295400" cy="146327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BBDFA-1EDD-41BA-8BD7-806B68E85498}">
      <dsp:nvSpPr>
        <dsp:cNvPr id="0" name=""/>
        <dsp:cNvSpPr/>
      </dsp:nvSpPr>
      <dsp:spPr>
        <a:xfrm>
          <a:off x="0" y="4024015"/>
          <a:ext cx="6477000" cy="182909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Dr. G. V. Rao</a:t>
          </a:r>
        </a:p>
        <a:p>
          <a:pPr lvl="0" algn="l" defTabSz="1066800">
            <a:lnSpc>
              <a:spcPct val="90000"/>
            </a:lnSpc>
            <a:spcBef>
              <a:spcPct val="0"/>
            </a:spcBef>
            <a:spcAft>
              <a:spcPct val="35000"/>
            </a:spcAft>
          </a:pPr>
          <a:r>
            <a:rPr lang="en-US" sz="2400" kern="1200" dirty="0" smtClean="0"/>
            <a:t>Ex Director DMRL</a:t>
          </a:r>
        </a:p>
        <a:p>
          <a:pPr lvl="0" algn="l" defTabSz="1066800">
            <a:lnSpc>
              <a:spcPct val="90000"/>
            </a:lnSpc>
            <a:spcBef>
              <a:spcPct val="0"/>
            </a:spcBef>
            <a:spcAft>
              <a:spcPct val="35000"/>
            </a:spcAft>
          </a:pPr>
          <a:r>
            <a:rPr lang="en-US" sz="2400" kern="1200" dirty="0" smtClean="0"/>
            <a:t>Expert in  Composites and Tanking</a:t>
          </a:r>
          <a:endParaRPr lang="en-US" sz="2400" kern="1200" dirty="0"/>
        </a:p>
      </dsp:txBody>
      <dsp:txXfrm>
        <a:off x="1478309" y="4024015"/>
        <a:ext cx="4998690" cy="1829097"/>
      </dsp:txXfrm>
    </dsp:sp>
    <dsp:sp modelId="{75680121-B797-4AEB-B7FF-0C67F24869F8}">
      <dsp:nvSpPr>
        <dsp:cNvPr id="0" name=""/>
        <dsp:cNvSpPr/>
      </dsp:nvSpPr>
      <dsp:spPr>
        <a:xfrm>
          <a:off x="182909" y="4206924"/>
          <a:ext cx="1295400" cy="1463278"/>
        </a:xfrm>
        <a:prstGeom prst="roundRect">
          <a:avLst>
            <a:gd name="adj" fmla="val 10000"/>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4/22/2026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22</a:t>
            </a:fld>
            <a:endParaRPr lang="en-US"/>
          </a:p>
        </p:txBody>
      </p:sp>
    </p:spTree>
    <p:extLst>
      <p:ext uri="{BB962C8B-B14F-4D97-AF65-F5344CB8AC3E}">
        <p14:creationId xmlns:p14="http://schemas.microsoft.com/office/powerpoint/2010/main" val="420885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2"/>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2"/>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624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207241E1-EE9E-4FA1-F491-BAD91715796E}"/>
              </a:ext>
            </a:extLst>
          </p:cNvPr>
          <p:cNvSpPr>
            <a:spLocks noGrp="1"/>
          </p:cNvSpPr>
          <p:nvPr>
            <p:ph type="pic" sz="quarter" idx="13"/>
          </p:nvPr>
        </p:nvSpPr>
        <p:spPr>
          <a:xfrm>
            <a:off x="6784197" y="1526497"/>
            <a:ext cx="3044046" cy="3044046"/>
          </a:xfrm>
          <a:custGeom>
            <a:avLst/>
            <a:gdLst>
              <a:gd name="connsiteX0" fmla="*/ 507351 w 3044046"/>
              <a:gd name="connsiteY0" fmla="*/ 0 h 3044046"/>
              <a:gd name="connsiteX1" fmla="*/ 2536695 w 3044046"/>
              <a:gd name="connsiteY1" fmla="*/ 0 h 3044046"/>
              <a:gd name="connsiteX2" fmla="*/ 3044046 w 3044046"/>
              <a:gd name="connsiteY2" fmla="*/ 507351 h 3044046"/>
              <a:gd name="connsiteX3" fmla="*/ 3044046 w 3044046"/>
              <a:gd name="connsiteY3" fmla="*/ 2536695 h 3044046"/>
              <a:gd name="connsiteX4" fmla="*/ 2536695 w 3044046"/>
              <a:gd name="connsiteY4" fmla="*/ 3044046 h 3044046"/>
              <a:gd name="connsiteX5" fmla="*/ 507351 w 3044046"/>
              <a:gd name="connsiteY5" fmla="*/ 3044046 h 3044046"/>
              <a:gd name="connsiteX6" fmla="*/ 0 w 3044046"/>
              <a:gd name="connsiteY6" fmla="*/ 2536695 h 3044046"/>
              <a:gd name="connsiteX7" fmla="*/ 0 w 3044046"/>
              <a:gd name="connsiteY7" fmla="*/ 507351 h 3044046"/>
              <a:gd name="connsiteX8" fmla="*/ 507351 w 3044046"/>
              <a:gd name="connsiteY8" fmla="*/ 0 h 304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046" h="3044046">
                <a:moveTo>
                  <a:pt x="507351" y="0"/>
                </a:moveTo>
                <a:lnTo>
                  <a:pt x="2536695" y="0"/>
                </a:lnTo>
                <a:cubicBezTo>
                  <a:pt x="2816897" y="0"/>
                  <a:pt x="3044046" y="227149"/>
                  <a:pt x="3044046" y="507351"/>
                </a:cubicBezTo>
                <a:lnTo>
                  <a:pt x="3044046" y="2536695"/>
                </a:lnTo>
                <a:cubicBezTo>
                  <a:pt x="3044046" y="2816897"/>
                  <a:pt x="2816897" y="3044046"/>
                  <a:pt x="2536695" y="3044046"/>
                </a:cubicBezTo>
                <a:lnTo>
                  <a:pt x="507351" y="3044046"/>
                </a:lnTo>
                <a:cubicBezTo>
                  <a:pt x="227149" y="3044046"/>
                  <a:pt x="0" y="2816897"/>
                  <a:pt x="0" y="2536695"/>
                </a:cubicBezTo>
                <a:lnTo>
                  <a:pt x="0" y="507351"/>
                </a:lnTo>
                <a:cubicBezTo>
                  <a:pt x="0" y="227149"/>
                  <a:pt x="227149" y="0"/>
                  <a:pt x="507351" y="0"/>
                </a:cubicBezTo>
                <a:close/>
              </a:path>
            </a:pathLst>
          </a:custGeom>
        </p:spPr>
        <p:txBody>
          <a:bodyPr wrap="square">
            <a:noAutofit/>
          </a:bodyPr>
          <a:lstStyle/>
          <a:p>
            <a:endParaRPr lang="en-US"/>
          </a:p>
        </p:txBody>
      </p:sp>
      <p:sp>
        <p:nvSpPr>
          <p:cNvPr id="2" name="Title 1"/>
          <p:cNvSpPr>
            <a:spLocks noGrp="1"/>
          </p:cNvSpPr>
          <p:nvPr>
            <p:ph type="ctrTitle"/>
          </p:nvPr>
        </p:nvSpPr>
        <p:spPr>
          <a:xfrm>
            <a:off x="1053853" y="1988841"/>
            <a:ext cx="4476858" cy="1800190"/>
          </a:xfrm>
        </p:spPr>
        <p:txBody>
          <a:bodyPr anchor="b">
            <a:normAutofit/>
          </a:bodyPr>
          <a:lstStyle>
            <a:lvl1pPr algn="l">
              <a:defRPr lang="en-US" sz="4400" b="1" kern="1200" smtClean="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053854" y="3933056"/>
            <a:ext cx="4476857" cy="764440"/>
          </a:xfrm>
        </p:spPr>
        <p:txBody>
          <a:bodyPr>
            <a:normAutofit/>
          </a:bodyPr>
          <a:lstStyle>
            <a:lvl1pPr marL="0" indent="0" algn="l">
              <a:buNone/>
              <a:defRPr lang="en-US" sz="2400" kern="1200" cap="all" spc="200" baseline="0" smtClean="0">
                <a:solidFill>
                  <a:schemeClr val="tx1">
                    <a:lumMod val="65000"/>
                    <a:lumOff val="35000"/>
                  </a:schemeClr>
                </a:solidFill>
                <a:latin typeface="Segoe UI" panose="020B0502040204020203" pitchFamily="34" charset="0"/>
                <a:ea typeface="+mj-ea"/>
                <a:cs typeface="Segoe UI" panose="020B0502040204020203"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018784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54E1BBF4-1A1C-F149-BEA2-AF15FC883186}"/>
              </a:ext>
            </a:extLst>
          </p:cNvPr>
          <p:cNvSpPr>
            <a:spLocks noGrp="1"/>
          </p:cNvSpPr>
          <p:nvPr>
            <p:ph type="pic" sz="quarter" idx="13"/>
          </p:nvPr>
        </p:nvSpPr>
        <p:spPr>
          <a:xfrm>
            <a:off x="5374334" y="1"/>
            <a:ext cx="6480716" cy="6196986"/>
          </a:xfrm>
          <a:custGeom>
            <a:avLst/>
            <a:gdLst>
              <a:gd name="connsiteX0" fmla="*/ 1062117 w 6480716"/>
              <a:gd name="connsiteY0" fmla="*/ 1851162 h 6196986"/>
              <a:gd name="connsiteX1" fmla="*/ 2124235 w 6480716"/>
              <a:gd name="connsiteY1" fmla="*/ 2382221 h 6196986"/>
              <a:gd name="connsiteX2" fmla="*/ 2124235 w 6480716"/>
              <a:gd name="connsiteY2" fmla="*/ 3784216 h 6196986"/>
              <a:gd name="connsiteX3" fmla="*/ 1062117 w 6480716"/>
              <a:gd name="connsiteY3" fmla="*/ 4315275 h 6196986"/>
              <a:gd name="connsiteX4" fmla="*/ 0 w 6480716"/>
              <a:gd name="connsiteY4" fmla="*/ 3784216 h 6196986"/>
              <a:gd name="connsiteX5" fmla="*/ 0 w 6480716"/>
              <a:gd name="connsiteY5" fmla="*/ 2382221 h 6196986"/>
              <a:gd name="connsiteX6" fmla="*/ 4356482 w 6480716"/>
              <a:gd name="connsiteY6" fmla="*/ 1268759 h 6196986"/>
              <a:gd name="connsiteX7" fmla="*/ 6480716 w 6480716"/>
              <a:gd name="connsiteY7" fmla="*/ 2330877 h 6196986"/>
              <a:gd name="connsiteX8" fmla="*/ 6480716 w 6480716"/>
              <a:gd name="connsiteY8" fmla="*/ 5134868 h 6196986"/>
              <a:gd name="connsiteX9" fmla="*/ 4356482 w 6480716"/>
              <a:gd name="connsiteY9" fmla="*/ 6196986 h 6196986"/>
              <a:gd name="connsiteX10" fmla="*/ 2232248 w 6480716"/>
              <a:gd name="connsiteY10" fmla="*/ 5134868 h 6196986"/>
              <a:gd name="connsiteX11" fmla="*/ 2232248 w 6480716"/>
              <a:gd name="connsiteY11" fmla="*/ 2330877 h 6196986"/>
              <a:gd name="connsiteX12" fmla="*/ 1663410 w 6480716"/>
              <a:gd name="connsiteY12" fmla="*/ 0 h 6196986"/>
              <a:gd name="connsiteX13" fmla="*/ 2643366 w 6480716"/>
              <a:gd name="connsiteY13" fmla="*/ 0 h 6196986"/>
              <a:gd name="connsiteX14" fmla="*/ 3215506 w 6480716"/>
              <a:gd name="connsiteY14" fmla="*/ 286070 h 6196986"/>
              <a:gd name="connsiteX15" fmla="*/ 3215506 w 6480716"/>
              <a:gd name="connsiteY15" fmla="*/ 1688065 h 6196986"/>
              <a:gd name="connsiteX16" fmla="*/ 2153388 w 6480716"/>
              <a:gd name="connsiteY16" fmla="*/ 2219123 h 6196986"/>
              <a:gd name="connsiteX17" fmla="*/ 1091271 w 6480716"/>
              <a:gd name="connsiteY17" fmla="*/ 1688065 h 6196986"/>
              <a:gd name="connsiteX18" fmla="*/ 1091271 w 6480716"/>
              <a:gd name="connsiteY18" fmla="*/ 286070 h 619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80716" h="6196986">
                <a:moveTo>
                  <a:pt x="1062117" y="1851162"/>
                </a:moveTo>
                <a:lnTo>
                  <a:pt x="2124235" y="2382221"/>
                </a:lnTo>
                <a:lnTo>
                  <a:pt x="2124235" y="3784216"/>
                </a:lnTo>
                <a:lnTo>
                  <a:pt x="1062117" y="4315275"/>
                </a:lnTo>
                <a:lnTo>
                  <a:pt x="0" y="3784216"/>
                </a:lnTo>
                <a:lnTo>
                  <a:pt x="0" y="2382221"/>
                </a:lnTo>
                <a:close/>
                <a:moveTo>
                  <a:pt x="4356482" y="1268759"/>
                </a:moveTo>
                <a:lnTo>
                  <a:pt x="6480716" y="2330877"/>
                </a:lnTo>
                <a:lnTo>
                  <a:pt x="6480716" y="5134868"/>
                </a:lnTo>
                <a:lnTo>
                  <a:pt x="4356482" y="6196986"/>
                </a:lnTo>
                <a:lnTo>
                  <a:pt x="2232248" y="5134868"/>
                </a:lnTo>
                <a:lnTo>
                  <a:pt x="2232248" y="2330877"/>
                </a:lnTo>
                <a:close/>
                <a:moveTo>
                  <a:pt x="1663410" y="0"/>
                </a:moveTo>
                <a:lnTo>
                  <a:pt x="2643366" y="0"/>
                </a:lnTo>
                <a:lnTo>
                  <a:pt x="3215506" y="286070"/>
                </a:lnTo>
                <a:lnTo>
                  <a:pt x="3215506" y="1688065"/>
                </a:lnTo>
                <a:lnTo>
                  <a:pt x="2153388" y="2219123"/>
                </a:lnTo>
                <a:lnTo>
                  <a:pt x="1091271" y="1688065"/>
                </a:lnTo>
                <a:lnTo>
                  <a:pt x="1091271" y="286070"/>
                </a:lnTo>
                <a:close/>
              </a:path>
            </a:pathLst>
          </a:custGeom>
        </p:spPr>
        <p:txBody>
          <a:bodyPr wrap="square">
            <a:noAutofit/>
          </a:bodyPr>
          <a:lstStyle/>
          <a:p>
            <a:endParaRPr lang="en-US"/>
          </a:p>
        </p:txBody>
      </p:sp>
      <p:sp>
        <p:nvSpPr>
          <p:cNvPr id="2" name="Title 1"/>
          <p:cNvSpPr>
            <a:spLocks noGrp="1"/>
          </p:cNvSpPr>
          <p:nvPr>
            <p:ph type="ctrTitle"/>
          </p:nvPr>
        </p:nvSpPr>
        <p:spPr>
          <a:xfrm>
            <a:off x="1053853" y="1988841"/>
            <a:ext cx="4476858" cy="1800190"/>
          </a:xfrm>
        </p:spPr>
        <p:txBody>
          <a:bodyPr anchor="b">
            <a:normAutofit/>
          </a:bodyPr>
          <a:lstStyle>
            <a:lvl1pPr algn="l">
              <a:defRPr lang="en-US" sz="4400" b="1" kern="1200" smtClean="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053854" y="3933056"/>
            <a:ext cx="4476857" cy="764440"/>
          </a:xfrm>
        </p:spPr>
        <p:txBody>
          <a:bodyPr>
            <a:normAutofit/>
          </a:bodyPr>
          <a:lstStyle>
            <a:lvl1pPr marL="0" indent="0" algn="l">
              <a:buNone/>
              <a:defRPr lang="en-US" sz="2400" kern="1200" cap="all" spc="200" baseline="0" smtClean="0">
                <a:solidFill>
                  <a:schemeClr val="tx1">
                    <a:lumMod val="65000"/>
                    <a:lumOff val="35000"/>
                  </a:schemeClr>
                </a:solidFill>
                <a:latin typeface="Segoe UI" panose="020B0502040204020203" pitchFamily="34" charset="0"/>
                <a:ea typeface="+mj-ea"/>
                <a:cs typeface="Segoe UI" panose="020B0502040204020203"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306931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33732D1F-23F5-8339-19BF-5AD795B8C0A5}"/>
              </a:ext>
            </a:extLst>
          </p:cNvPr>
          <p:cNvSpPr>
            <a:spLocks noGrp="1"/>
          </p:cNvSpPr>
          <p:nvPr>
            <p:ph type="pic" sz="quarter" idx="13"/>
          </p:nvPr>
        </p:nvSpPr>
        <p:spPr>
          <a:xfrm>
            <a:off x="793387" y="956146"/>
            <a:ext cx="5089492" cy="5201281"/>
          </a:xfrm>
          <a:custGeom>
            <a:avLst/>
            <a:gdLst>
              <a:gd name="connsiteX0" fmla="*/ 3268861 w 5089491"/>
              <a:gd name="connsiteY0" fmla="*/ 37 h 5201281"/>
              <a:gd name="connsiteX1" fmla="*/ 3904027 w 5089491"/>
              <a:gd name="connsiteY1" fmla="*/ 430437 h 5201281"/>
              <a:gd name="connsiteX2" fmla="*/ 5037218 w 5089491"/>
              <a:gd name="connsiteY2" fmla="*/ 3188022 h 5201281"/>
              <a:gd name="connsiteX3" fmla="*/ 4659055 w 5089491"/>
              <a:gd name="connsiteY3" fmla="*/ 4093804 h 5201281"/>
              <a:gd name="connsiteX4" fmla="*/ 2091246 w 5089491"/>
              <a:gd name="connsiteY4" fmla="*/ 5149009 h 5201281"/>
              <a:gd name="connsiteX5" fmla="*/ 1185464 w 5089491"/>
              <a:gd name="connsiteY5" fmla="*/ 4770846 h 5201281"/>
              <a:gd name="connsiteX6" fmla="*/ 52273 w 5089491"/>
              <a:gd name="connsiteY6" fmla="*/ 2013260 h 5201281"/>
              <a:gd name="connsiteX7" fmla="*/ 430436 w 5089491"/>
              <a:gd name="connsiteY7" fmla="*/ 1107479 h 5201281"/>
              <a:gd name="connsiteX8" fmla="*/ 2998246 w 5089491"/>
              <a:gd name="connsiteY8" fmla="*/ 52274 h 5201281"/>
              <a:gd name="connsiteX9" fmla="*/ 3268861 w 5089491"/>
              <a:gd name="connsiteY9" fmla="*/ 37 h 520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9491" h="5201281">
                <a:moveTo>
                  <a:pt x="3268861" y="37"/>
                </a:moveTo>
                <a:cubicBezTo>
                  <a:pt x="3539323" y="2808"/>
                  <a:pt x="3794754" y="164523"/>
                  <a:pt x="3904027" y="430437"/>
                </a:cubicBezTo>
                <a:lnTo>
                  <a:pt x="5037218" y="3188022"/>
                </a:lnTo>
                <a:cubicBezTo>
                  <a:pt x="5182916" y="3542573"/>
                  <a:pt x="5013606" y="3948106"/>
                  <a:pt x="4659055" y="4093804"/>
                </a:cubicBezTo>
                <a:lnTo>
                  <a:pt x="2091246" y="5149009"/>
                </a:lnTo>
                <a:cubicBezTo>
                  <a:pt x="1736695" y="5294706"/>
                  <a:pt x="1331162" y="5125397"/>
                  <a:pt x="1185464" y="4770846"/>
                </a:cubicBezTo>
                <a:lnTo>
                  <a:pt x="52273" y="2013260"/>
                </a:lnTo>
                <a:cubicBezTo>
                  <a:pt x="-93424" y="1658709"/>
                  <a:pt x="75885" y="1253176"/>
                  <a:pt x="430436" y="1107479"/>
                </a:cubicBezTo>
                <a:lnTo>
                  <a:pt x="2998246" y="52274"/>
                </a:lnTo>
                <a:cubicBezTo>
                  <a:pt x="3086883" y="15849"/>
                  <a:pt x="3178707" y="-887"/>
                  <a:pt x="3268861" y="37"/>
                </a:cubicBezTo>
                <a:close/>
              </a:path>
            </a:pathLst>
          </a:custGeom>
        </p:spPr>
        <p:txBody>
          <a:bodyPr wrap="square">
            <a:noAutofit/>
          </a:bodyPr>
          <a:lstStyle/>
          <a:p>
            <a:endParaRPr lang="en-US"/>
          </a:p>
        </p:txBody>
      </p:sp>
      <p:sp>
        <p:nvSpPr>
          <p:cNvPr id="2" name="Title 1"/>
          <p:cNvSpPr>
            <a:spLocks noGrp="1"/>
          </p:cNvSpPr>
          <p:nvPr>
            <p:ph type="ctrTitle"/>
          </p:nvPr>
        </p:nvSpPr>
        <p:spPr>
          <a:xfrm>
            <a:off x="6903642" y="1988841"/>
            <a:ext cx="4476858" cy="1800190"/>
          </a:xfrm>
        </p:spPr>
        <p:txBody>
          <a:bodyPr anchor="b">
            <a:normAutofit/>
          </a:bodyPr>
          <a:lstStyle>
            <a:lvl1pPr algn="l">
              <a:defRPr lang="en-US" sz="4400" b="1" kern="1200" smtClean="0">
                <a:solidFill>
                  <a:schemeClr val="tx1">
                    <a:lumMod val="75000"/>
                    <a:lumOff val="25000"/>
                  </a:schemeClr>
                </a:solidFill>
                <a:latin typeface="Segoe UI" panose="020B0502040204020203" pitchFamily="34" charset="0"/>
                <a:ea typeface="+mj-ea"/>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903642" y="3933056"/>
            <a:ext cx="4476857" cy="764440"/>
          </a:xfrm>
        </p:spPr>
        <p:txBody>
          <a:bodyPr>
            <a:normAutofit/>
          </a:bodyPr>
          <a:lstStyle>
            <a:lvl1pPr marL="0" indent="0" algn="l">
              <a:buNone/>
              <a:defRPr lang="en-US" sz="2400" kern="1200" cap="all" spc="200" baseline="0" smtClean="0">
                <a:solidFill>
                  <a:schemeClr val="tx1">
                    <a:lumMod val="65000"/>
                    <a:lumOff val="35000"/>
                  </a:schemeClr>
                </a:solidFill>
                <a:latin typeface="Segoe UI" panose="020B0502040204020203" pitchFamily="34" charset="0"/>
                <a:ea typeface="+mj-ea"/>
                <a:cs typeface="Segoe UI" panose="020B0502040204020203"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535870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3D82C3-7284-4008-B445-BFDEB09FD5F5}"/>
              </a:ext>
            </a:extLst>
          </p:cNvPr>
          <p:cNvSpPr>
            <a:spLocks noGrp="1"/>
          </p:cNvSpPr>
          <p:nvPr>
            <p:ph type="title" hasCustomPrompt="1"/>
          </p:nvPr>
        </p:nvSpPr>
        <p:spPr>
          <a:xfrm>
            <a:off x="957842" y="462380"/>
            <a:ext cx="10273141" cy="830997"/>
          </a:xfrm>
        </p:spPr>
        <p:txBody>
          <a:bodyPr>
            <a:noAutofit/>
          </a:bodyPr>
          <a:lstStyle>
            <a:lvl1pPr algn="ctr">
              <a:defRPr sz="4799">
                <a:solidFill>
                  <a:schemeClr val="tx1"/>
                </a:solidFill>
                <a:latin typeface="Montserrat SemiBold" panose="00000700000000000000" pitchFamily="50" charset="0"/>
              </a:defRPr>
            </a:lvl1pPr>
          </a:lstStyle>
          <a:p>
            <a:r>
              <a:rPr lang="en-US" dirty="0"/>
              <a:t>CLICK TO EDIT MASTER</a:t>
            </a:r>
          </a:p>
        </p:txBody>
      </p:sp>
    </p:spTree>
    <p:extLst>
      <p:ext uri="{BB962C8B-B14F-4D97-AF65-F5344CB8AC3E}">
        <p14:creationId xmlns:p14="http://schemas.microsoft.com/office/powerpoint/2010/main" val="367297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xmlns="" id="{B75548DB-9145-4C14-977F-BF3E634F8427}"/>
              </a:ext>
            </a:extLst>
          </p:cNvPr>
          <p:cNvSpPr/>
          <p:nvPr userDrawn="1"/>
        </p:nvSpPr>
        <p:spPr>
          <a:xfrm>
            <a:off x="3856620" y="601907"/>
            <a:ext cx="7769561"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Picture Placeholder 2">
            <a:extLst>
              <a:ext uri="{FF2B5EF4-FFF2-40B4-BE49-F238E27FC236}">
                <a16:creationId xmlns:a16="http://schemas.microsoft.com/office/drawing/2014/main" xmlns="" id="{52E1BB11-CE0C-4E0F-902B-E0070B16AAE6}"/>
              </a:ext>
            </a:extLst>
          </p:cNvPr>
          <p:cNvSpPr>
            <a:spLocks noGrp="1"/>
          </p:cNvSpPr>
          <p:nvPr>
            <p:ph type="pic" idx="12" hasCustomPrompt="1"/>
          </p:nvPr>
        </p:nvSpPr>
        <p:spPr>
          <a:xfrm>
            <a:off x="9266151" y="783487"/>
            <a:ext cx="2159438"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086" indent="0">
              <a:buNone/>
              <a:defRPr sz="2799"/>
            </a:lvl2pPr>
            <a:lvl3pPr marL="914172" indent="0">
              <a:buNone/>
              <a:defRPr sz="2399"/>
            </a:lvl3pPr>
            <a:lvl4pPr marL="1371257" indent="0">
              <a:buNone/>
              <a:defRPr sz="1999"/>
            </a:lvl4pPr>
            <a:lvl5pPr marL="1828342" indent="0">
              <a:buNone/>
              <a:defRPr sz="1999"/>
            </a:lvl5pPr>
            <a:lvl6pPr marL="2285428" indent="0">
              <a:buNone/>
              <a:defRPr sz="1999"/>
            </a:lvl6pPr>
            <a:lvl7pPr marL="2742514" indent="0">
              <a:buNone/>
              <a:defRPr sz="1999"/>
            </a:lvl7pPr>
            <a:lvl8pPr marL="3199600" indent="0">
              <a:buNone/>
              <a:defRPr sz="1999"/>
            </a:lvl8pPr>
            <a:lvl9pPr marL="3656686" indent="0">
              <a:buNone/>
              <a:defRPr sz="1999"/>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xmlns="" id="{637E444D-D0F8-454F-BC8D-5B07A2464039}"/>
              </a:ext>
            </a:extLst>
          </p:cNvPr>
          <p:cNvSpPr>
            <a:spLocks noGrp="1"/>
          </p:cNvSpPr>
          <p:nvPr>
            <p:ph type="pic" idx="13" hasCustomPrompt="1"/>
          </p:nvPr>
        </p:nvSpPr>
        <p:spPr>
          <a:xfrm>
            <a:off x="6692690" y="783487"/>
            <a:ext cx="2159438"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086" indent="0">
              <a:buNone/>
              <a:defRPr sz="2799"/>
            </a:lvl2pPr>
            <a:lvl3pPr marL="914172" indent="0">
              <a:buNone/>
              <a:defRPr sz="2399"/>
            </a:lvl3pPr>
            <a:lvl4pPr marL="1371257" indent="0">
              <a:buNone/>
              <a:defRPr sz="1999"/>
            </a:lvl4pPr>
            <a:lvl5pPr marL="1828342" indent="0">
              <a:buNone/>
              <a:defRPr sz="1999"/>
            </a:lvl5pPr>
            <a:lvl6pPr marL="2285428" indent="0">
              <a:buNone/>
              <a:defRPr sz="1999"/>
            </a:lvl6pPr>
            <a:lvl7pPr marL="2742514" indent="0">
              <a:buNone/>
              <a:defRPr sz="1999"/>
            </a:lvl7pPr>
            <a:lvl8pPr marL="3199600" indent="0">
              <a:buNone/>
              <a:defRPr sz="1999"/>
            </a:lvl8pPr>
            <a:lvl9pPr marL="3656686" indent="0">
              <a:buNone/>
              <a:defRPr sz="1999"/>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xmlns="" id="{D017A26C-1F87-42E7-AD5B-9E66527C1297}"/>
              </a:ext>
            </a:extLst>
          </p:cNvPr>
          <p:cNvSpPr>
            <a:spLocks noGrp="1"/>
          </p:cNvSpPr>
          <p:nvPr>
            <p:ph type="pic" idx="14" hasCustomPrompt="1"/>
          </p:nvPr>
        </p:nvSpPr>
        <p:spPr>
          <a:xfrm>
            <a:off x="4119231" y="783487"/>
            <a:ext cx="2159438"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086" indent="0">
              <a:buNone/>
              <a:defRPr sz="2799"/>
            </a:lvl2pPr>
            <a:lvl3pPr marL="914172" indent="0">
              <a:buNone/>
              <a:defRPr sz="2399"/>
            </a:lvl3pPr>
            <a:lvl4pPr marL="1371257" indent="0">
              <a:buNone/>
              <a:defRPr sz="1999"/>
            </a:lvl4pPr>
            <a:lvl5pPr marL="1828342" indent="0">
              <a:buNone/>
              <a:defRPr sz="1999"/>
            </a:lvl5pPr>
            <a:lvl6pPr marL="2285428" indent="0">
              <a:buNone/>
              <a:defRPr sz="1999"/>
            </a:lvl6pPr>
            <a:lvl7pPr marL="2742514" indent="0">
              <a:buNone/>
              <a:defRPr sz="1999"/>
            </a:lvl7pPr>
            <a:lvl8pPr marL="3199600" indent="0">
              <a:buNone/>
              <a:defRPr sz="1999"/>
            </a:lvl8pPr>
            <a:lvl9pPr marL="3656686" indent="0">
              <a:buNone/>
              <a:defRPr sz="1999"/>
            </a:lvl9pPr>
          </a:lstStyle>
          <a:p>
            <a:r>
              <a:rPr lang="en-US" altLang="ko-KR" dirty="0"/>
              <a:t>Your Picture Here </a:t>
            </a:r>
            <a:endParaRPr lang="ko-KR" altLang="en-US" dirty="0"/>
          </a:p>
        </p:txBody>
      </p:sp>
    </p:spTree>
    <p:extLst>
      <p:ext uri="{BB962C8B-B14F-4D97-AF65-F5344CB8AC3E}">
        <p14:creationId xmlns:p14="http://schemas.microsoft.com/office/powerpoint/2010/main" val="265870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6"/>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6"/>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9"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9"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6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404F2-BE9A-4460-8815-8F645183555F}" type="datetimeFigureOut">
              <a:rPr lang="en-US" smtClean="0"/>
              <a:pPr/>
              <a:t>4/22/2026</a:t>
            </a:fld>
            <a:endParaRPr lang="en-US"/>
          </a:p>
        </p:txBody>
      </p:sp>
      <p:sp>
        <p:nvSpPr>
          <p:cNvPr id="5" name="Footer Placeholder 4"/>
          <p:cNvSpPr>
            <a:spLocks noGrp="1"/>
          </p:cNvSpPr>
          <p:nvPr>
            <p:ph type="ftr" sz="quarter" idx="3"/>
          </p:nvPr>
        </p:nvSpPr>
        <p:spPr>
          <a:xfrm>
            <a:off x="4164515" y="635636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6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 id="2147483666" r:id="rId13"/>
    <p:sldLayoutId id="2147483664" r:id="rId14"/>
    <p:sldLayoutId id="2147483665" r:id="rId15"/>
    <p:sldLayoutId id="2147483710" r:id="rId16"/>
    <p:sldLayoutId id="2147483712"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cnovaglobal.com/healthcare-and-pharmaceutical-consulting" TargetMode="External"/><Relationship Id="rId2" Type="http://schemas.openxmlformats.org/officeDocument/2006/relationships/hyperlink" Target="https://www.tecnovaglobal.com/consumer-goods-and-retail-consulting"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cnovaglobal.com/healthcare-and-pharmaceutical-consulting" TargetMode="External"/><Relationship Id="rId2" Type="http://schemas.openxmlformats.org/officeDocument/2006/relationships/hyperlink" Target="https://www.tecnovaglobal.com/technology"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ecnovaglobal.com/technology"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2A8D3C92-9238-B973-66A5-44204216CE36}"/>
              </a:ext>
            </a:extLst>
          </p:cNvPr>
          <p:cNvSpPr/>
          <p:nvPr/>
        </p:nvSpPr>
        <p:spPr>
          <a:xfrm rot="18883170">
            <a:off x="8257107" y="2489956"/>
            <a:ext cx="1511734" cy="5758428"/>
          </a:xfrm>
          <a:custGeom>
            <a:avLst/>
            <a:gdLst>
              <a:gd name="connsiteX0" fmla="*/ 1511734 w 1511734"/>
              <a:gd name="connsiteY0" fmla="*/ 0 h 5758428"/>
              <a:gd name="connsiteX1" fmla="*/ 1511734 w 1511734"/>
              <a:gd name="connsiteY1" fmla="*/ 5758428 h 5758428"/>
              <a:gd name="connsiteX2" fmla="*/ 0 w 1511734"/>
              <a:gd name="connsiteY2" fmla="*/ 4231819 h 5758428"/>
              <a:gd name="connsiteX3" fmla="*/ 0 w 1511734"/>
              <a:gd name="connsiteY3" fmla="*/ 0 h 5758428"/>
            </a:gdLst>
            <a:ahLst/>
            <a:cxnLst>
              <a:cxn ang="0">
                <a:pos x="connsiteX0" y="connsiteY0"/>
              </a:cxn>
              <a:cxn ang="0">
                <a:pos x="connsiteX1" y="connsiteY1"/>
              </a:cxn>
              <a:cxn ang="0">
                <a:pos x="connsiteX2" y="connsiteY2"/>
              </a:cxn>
              <a:cxn ang="0">
                <a:pos x="connsiteX3" y="connsiteY3"/>
              </a:cxn>
            </a:cxnLst>
            <a:rect l="l" t="t" r="r" b="b"/>
            <a:pathLst>
              <a:path w="1511734" h="5758428">
                <a:moveTo>
                  <a:pt x="1511734" y="0"/>
                </a:moveTo>
                <a:lnTo>
                  <a:pt x="1511734" y="5758428"/>
                </a:lnTo>
                <a:lnTo>
                  <a:pt x="0" y="4231819"/>
                </a:lnTo>
                <a:lnTo>
                  <a:pt x="0" y="0"/>
                </a:lnTo>
                <a:close/>
              </a:path>
            </a:pathLst>
          </a:custGeom>
          <a:gradFill flip="none" rotWithShape="1">
            <a:gsLst>
              <a:gs pos="0">
                <a:schemeClr val="bg1"/>
              </a:gs>
              <a:gs pos="100000">
                <a:schemeClr val="accent1">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xmlns="" id="{ECADE398-012A-54A7-6D0D-5ED8027DD6CC}"/>
              </a:ext>
            </a:extLst>
          </p:cNvPr>
          <p:cNvSpPr/>
          <p:nvPr/>
        </p:nvSpPr>
        <p:spPr>
          <a:xfrm rot="18883170">
            <a:off x="8742418" y="859557"/>
            <a:ext cx="1511734" cy="7199323"/>
          </a:xfrm>
          <a:custGeom>
            <a:avLst/>
            <a:gdLst>
              <a:gd name="connsiteX0" fmla="*/ 1511734 w 1511734"/>
              <a:gd name="connsiteY0" fmla="*/ 0 h 7199324"/>
              <a:gd name="connsiteX1" fmla="*/ 1511734 w 1511734"/>
              <a:gd name="connsiteY1" fmla="*/ 6637666 h 7199324"/>
              <a:gd name="connsiteX2" fmla="*/ 944550 w 1511734"/>
              <a:gd name="connsiteY2" fmla="*/ 7199324 h 7199324"/>
              <a:gd name="connsiteX3" fmla="*/ 0 w 1511734"/>
              <a:gd name="connsiteY3" fmla="*/ 6245480 h 7199324"/>
              <a:gd name="connsiteX4" fmla="*/ 0 w 1511734"/>
              <a:gd name="connsiteY4" fmla="*/ 0 h 719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734" h="7199324">
                <a:moveTo>
                  <a:pt x="1511734" y="0"/>
                </a:moveTo>
                <a:lnTo>
                  <a:pt x="1511734" y="6637666"/>
                </a:lnTo>
                <a:lnTo>
                  <a:pt x="944550" y="7199324"/>
                </a:lnTo>
                <a:lnTo>
                  <a:pt x="0" y="6245480"/>
                </a:lnTo>
                <a:lnTo>
                  <a:pt x="0" y="0"/>
                </a:lnTo>
                <a:close/>
              </a:path>
            </a:pathLst>
          </a:custGeom>
          <a:gradFill flip="none" rotWithShape="1">
            <a:gsLst>
              <a:gs pos="0">
                <a:schemeClr val="bg1"/>
              </a:gs>
              <a:gs pos="100000">
                <a:schemeClr val="accent1">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xmlns="" id="{753ADC60-38DA-A0B3-6F78-2C0604152740}"/>
              </a:ext>
            </a:extLst>
          </p:cNvPr>
          <p:cNvSpPr/>
          <p:nvPr/>
        </p:nvSpPr>
        <p:spPr>
          <a:xfrm rot="18883170">
            <a:off x="9074727" y="-817960"/>
            <a:ext cx="1511734" cy="8134670"/>
          </a:xfrm>
          <a:custGeom>
            <a:avLst/>
            <a:gdLst>
              <a:gd name="connsiteX0" fmla="*/ 1230442 w 1511734"/>
              <a:gd name="connsiteY0" fmla="*/ 0 h 8134670"/>
              <a:gd name="connsiteX1" fmla="*/ 1511734 w 1511734"/>
              <a:gd name="connsiteY1" fmla="*/ 284060 h 8134670"/>
              <a:gd name="connsiteX2" fmla="*/ 1511734 w 1511734"/>
              <a:gd name="connsiteY2" fmla="*/ 6637666 h 8134670"/>
              <a:gd name="connsiteX3" fmla="*/ 1 w 1511734"/>
              <a:gd name="connsiteY3" fmla="*/ 8134670 h 8134670"/>
              <a:gd name="connsiteX4" fmla="*/ 0 w 1511734"/>
              <a:gd name="connsiteY4" fmla="*/ 0 h 8134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734" h="8134670">
                <a:moveTo>
                  <a:pt x="1230442" y="0"/>
                </a:moveTo>
                <a:lnTo>
                  <a:pt x="1511734" y="284060"/>
                </a:lnTo>
                <a:lnTo>
                  <a:pt x="1511734" y="6637666"/>
                </a:lnTo>
                <a:lnTo>
                  <a:pt x="1" y="8134670"/>
                </a:lnTo>
                <a:lnTo>
                  <a:pt x="0" y="0"/>
                </a:lnTo>
                <a:close/>
              </a:path>
            </a:pathLst>
          </a:custGeom>
          <a:gradFill>
            <a:gsLst>
              <a:gs pos="0">
                <a:schemeClr val="bg1"/>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xmlns="" id="{6914978F-F2F2-CD37-AAEC-EB061058FF00}"/>
              </a:ext>
            </a:extLst>
          </p:cNvPr>
          <p:cNvSpPr/>
          <p:nvPr/>
        </p:nvSpPr>
        <p:spPr>
          <a:xfrm rot="18883170">
            <a:off x="9568098" y="-1531890"/>
            <a:ext cx="1511734" cy="6713387"/>
          </a:xfrm>
          <a:custGeom>
            <a:avLst/>
            <a:gdLst>
              <a:gd name="connsiteX0" fmla="*/ 0 w 1511734"/>
              <a:gd name="connsiteY0" fmla="*/ 0 h 6713387"/>
              <a:gd name="connsiteX1" fmla="*/ 1511734 w 1511734"/>
              <a:gd name="connsiteY1" fmla="*/ 1526609 h 6713387"/>
              <a:gd name="connsiteX2" fmla="*/ 1511734 w 1511734"/>
              <a:gd name="connsiteY2" fmla="*/ 5216383 h 6713387"/>
              <a:gd name="connsiteX3" fmla="*/ 0 w 1511734"/>
              <a:gd name="connsiteY3" fmla="*/ 6713387 h 6713387"/>
            </a:gdLst>
            <a:ahLst/>
            <a:cxnLst>
              <a:cxn ang="0">
                <a:pos x="connsiteX0" y="connsiteY0"/>
              </a:cxn>
              <a:cxn ang="0">
                <a:pos x="connsiteX1" y="connsiteY1"/>
              </a:cxn>
              <a:cxn ang="0">
                <a:pos x="connsiteX2" y="connsiteY2"/>
              </a:cxn>
              <a:cxn ang="0">
                <a:pos x="connsiteX3" y="connsiteY3"/>
              </a:cxn>
            </a:cxnLst>
            <a:rect l="l" t="t" r="r" b="b"/>
            <a:pathLst>
              <a:path w="1511734" h="6713387">
                <a:moveTo>
                  <a:pt x="0" y="0"/>
                </a:moveTo>
                <a:lnTo>
                  <a:pt x="1511734" y="1526609"/>
                </a:lnTo>
                <a:lnTo>
                  <a:pt x="1511734" y="5216383"/>
                </a:lnTo>
                <a:lnTo>
                  <a:pt x="0" y="6713387"/>
                </a:lnTo>
                <a:close/>
              </a:path>
            </a:pathLst>
          </a:custGeom>
          <a:gradFill>
            <a:gsLst>
              <a:gs pos="0">
                <a:schemeClr val="bg1"/>
              </a:gs>
              <a:gs pos="100000">
                <a:schemeClr val="accent1">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xmlns="" id="{30444403-FE1C-9D6D-F3D7-7C4AF8AFCC44}"/>
              </a:ext>
            </a:extLst>
          </p:cNvPr>
          <p:cNvSpPr/>
          <p:nvPr/>
        </p:nvSpPr>
        <p:spPr>
          <a:xfrm rot="18883170">
            <a:off x="10598705" y="-1197833"/>
            <a:ext cx="1838131" cy="3676438"/>
          </a:xfrm>
          <a:custGeom>
            <a:avLst/>
            <a:gdLst>
              <a:gd name="connsiteX0" fmla="*/ 0 w 1838131"/>
              <a:gd name="connsiteY0" fmla="*/ 0 h 3676438"/>
              <a:gd name="connsiteX1" fmla="*/ 1838131 w 1838131"/>
              <a:gd name="connsiteY1" fmla="*/ 1856217 h 3676438"/>
              <a:gd name="connsiteX2" fmla="*/ 0 w 1838131"/>
              <a:gd name="connsiteY2" fmla="*/ 3676438 h 3676438"/>
            </a:gdLst>
            <a:ahLst/>
            <a:cxnLst>
              <a:cxn ang="0">
                <a:pos x="connsiteX0" y="connsiteY0"/>
              </a:cxn>
              <a:cxn ang="0">
                <a:pos x="connsiteX1" y="connsiteY1"/>
              </a:cxn>
              <a:cxn ang="0">
                <a:pos x="connsiteX2" y="connsiteY2"/>
              </a:cxn>
            </a:cxnLst>
            <a:rect l="l" t="t" r="r" b="b"/>
            <a:pathLst>
              <a:path w="1838131" h="3676438">
                <a:moveTo>
                  <a:pt x="0" y="0"/>
                </a:moveTo>
                <a:lnTo>
                  <a:pt x="1838131" y="1856217"/>
                </a:lnTo>
                <a:lnTo>
                  <a:pt x="0" y="3676438"/>
                </a:lnTo>
                <a:close/>
              </a:path>
            </a:pathLst>
          </a:custGeom>
          <a:gradFill>
            <a:gsLst>
              <a:gs pos="0">
                <a:schemeClr val="bg1"/>
              </a:gs>
              <a:gs pos="100000">
                <a:schemeClr val="accent1">
                  <a:lumMod val="7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DB9D02A9-A3F5-789C-CF88-A2D107F13278}"/>
              </a:ext>
            </a:extLst>
          </p:cNvPr>
          <p:cNvSpPr>
            <a:spLocks noGrp="1"/>
          </p:cNvSpPr>
          <p:nvPr>
            <p:ph type="ctrTitle"/>
          </p:nvPr>
        </p:nvSpPr>
        <p:spPr>
          <a:xfrm>
            <a:off x="1053852" y="3933057"/>
            <a:ext cx="6840759" cy="1800190"/>
          </a:xfrm>
        </p:spPr>
        <p:txBody>
          <a:bodyPr>
            <a:normAutofit/>
          </a:bodyPr>
          <a:lstStyle/>
          <a:p>
            <a:r>
              <a:rPr lang="en-US" sz="6000" dirty="0" smtClean="0">
                <a:solidFill>
                  <a:schemeClr val="accent1"/>
                </a:solidFill>
              </a:rPr>
              <a:t>AI GEMSTEK PVT LTD</a:t>
            </a:r>
            <a:endParaRPr lang="en-US" sz="6000" dirty="0">
              <a:solidFill>
                <a:schemeClr val="accent1"/>
              </a:solidFill>
            </a:endParaRPr>
          </a:p>
        </p:txBody>
      </p:sp>
      <p:sp>
        <p:nvSpPr>
          <p:cNvPr id="3" name="Subtitle 2">
            <a:extLst>
              <a:ext uri="{FF2B5EF4-FFF2-40B4-BE49-F238E27FC236}">
                <a16:creationId xmlns:a16="http://schemas.microsoft.com/office/drawing/2014/main" xmlns="" id="{683DB67A-31F1-2365-6DAA-4B034757DC39}"/>
              </a:ext>
            </a:extLst>
          </p:cNvPr>
          <p:cNvSpPr>
            <a:spLocks noGrp="1"/>
          </p:cNvSpPr>
          <p:nvPr>
            <p:ph type="subTitle" idx="1"/>
          </p:nvPr>
        </p:nvSpPr>
        <p:spPr>
          <a:xfrm>
            <a:off x="2886578" y="5832923"/>
            <a:ext cx="3288791" cy="500740"/>
          </a:xfrm>
        </p:spPr>
        <p:txBody>
          <a:bodyPr>
            <a:normAutofit/>
          </a:bodyPr>
          <a:lstStyle/>
          <a:p>
            <a:r>
              <a:rPr lang="en-US" sz="2000" dirty="0" smtClean="0"/>
              <a:t>Powering the FUTURE GEN’s </a:t>
            </a:r>
            <a:endParaRPr lang="en-US" sz="2000" dirty="0"/>
          </a:p>
        </p:txBody>
      </p:sp>
      <p:grpSp>
        <p:nvGrpSpPr>
          <p:cNvPr id="21" name="Group 20">
            <a:extLst>
              <a:ext uri="{FF2B5EF4-FFF2-40B4-BE49-F238E27FC236}">
                <a16:creationId xmlns:a16="http://schemas.microsoft.com/office/drawing/2014/main" xmlns="" id="{7B1FCA21-4B11-7031-CA09-F39A331015FC}"/>
              </a:ext>
            </a:extLst>
          </p:cNvPr>
          <p:cNvGrpSpPr/>
          <p:nvPr/>
        </p:nvGrpSpPr>
        <p:grpSpPr>
          <a:xfrm>
            <a:off x="1088709" y="1150111"/>
            <a:ext cx="661010" cy="724852"/>
            <a:chOff x="7892326" y="5278541"/>
            <a:chExt cx="518716" cy="568817"/>
          </a:xfrm>
          <a:solidFill>
            <a:schemeClr val="accent1"/>
          </a:solidFill>
        </p:grpSpPr>
        <p:sp>
          <p:nvSpPr>
            <p:cNvPr id="22" name="Freeform: Shape 37">
              <a:extLst>
                <a:ext uri="{FF2B5EF4-FFF2-40B4-BE49-F238E27FC236}">
                  <a16:creationId xmlns:a16="http://schemas.microsoft.com/office/drawing/2014/main" xmlns="" id="{9D876BC1-E2FE-AC4F-EA3E-F9D04615B075}"/>
                </a:ext>
              </a:extLst>
            </p:cNvPr>
            <p:cNvSpPr/>
            <p:nvPr/>
          </p:nvSpPr>
          <p:spPr>
            <a:xfrm>
              <a:off x="7892326" y="5367721"/>
              <a:ext cx="447591" cy="479637"/>
            </a:xfrm>
            <a:custGeom>
              <a:avLst/>
              <a:gdLst>
                <a:gd name="connsiteX0" fmla="*/ 670987 w 2029412"/>
                <a:gd name="connsiteY0" fmla="*/ 1643151 h 2174725"/>
                <a:gd name="connsiteX1" fmla="*/ 409715 w 2029412"/>
                <a:gd name="connsiteY1" fmla="*/ 1366869 h 2174725"/>
                <a:gd name="connsiteX2" fmla="*/ 421911 w 2029412"/>
                <a:gd name="connsiteY2" fmla="*/ 0 h 2174725"/>
                <a:gd name="connsiteX3" fmla="*/ 362339 w 2029412"/>
                <a:gd name="connsiteY3" fmla="*/ 7036 h 2174725"/>
                <a:gd name="connsiteX4" fmla="*/ 98253 w 2029412"/>
                <a:gd name="connsiteY4" fmla="*/ 300205 h 2174725"/>
                <a:gd name="connsiteX5" fmla="*/ 166737 w 2029412"/>
                <a:gd name="connsiteY5" fmla="*/ 1900670 h 2174725"/>
                <a:gd name="connsiteX6" fmla="*/ 455215 w 2029412"/>
                <a:gd name="connsiteY6" fmla="*/ 2171323 h 2174725"/>
                <a:gd name="connsiteX7" fmla="*/ 1845537 w 2029412"/>
                <a:gd name="connsiteY7" fmla="*/ 1842506 h 2174725"/>
                <a:gd name="connsiteX8" fmla="*/ 2020500 w 2029412"/>
                <a:gd name="connsiteY8" fmla="*/ 1569038 h 2174725"/>
                <a:gd name="connsiteX9" fmla="*/ 2029413 w 2029412"/>
                <a:gd name="connsiteY9" fmla="*/ 1454116 h 2174725"/>
                <a:gd name="connsiteX10" fmla="*/ 670987 w 2029412"/>
                <a:gd name="connsiteY10" fmla="*/ 1643151 h 2174725"/>
                <a:gd name="connsiteX11" fmla="*/ 670987 w 2029412"/>
                <a:gd name="connsiteY11" fmla="*/ 1643151 h 21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9412" h="2174725">
                  <a:moveTo>
                    <a:pt x="670987" y="1643151"/>
                  </a:moveTo>
                  <a:cubicBezTo>
                    <a:pt x="577173" y="1630486"/>
                    <a:pt x="450993" y="1504775"/>
                    <a:pt x="409715" y="1366869"/>
                  </a:cubicBezTo>
                  <a:cubicBezTo>
                    <a:pt x="276500" y="920315"/>
                    <a:pt x="280721" y="444209"/>
                    <a:pt x="421911" y="0"/>
                  </a:cubicBezTo>
                  <a:cubicBezTo>
                    <a:pt x="402210" y="2345"/>
                    <a:pt x="382040" y="4691"/>
                    <a:pt x="362339" y="7036"/>
                  </a:cubicBezTo>
                  <a:cubicBezTo>
                    <a:pt x="268056" y="21108"/>
                    <a:pt x="140938" y="156200"/>
                    <a:pt x="98253" y="300205"/>
                  </a:cubicBezTo>
                  <a:cubicBezTo>
                    <a:pt x="-53256" y="826970"/>
                    <a:pt x="-28865" y="1388446"/>
                    <a:pt x="166737" y="1900670"/>
                  </a:cubicBezTo>
                  <a:cubicBezTo>
                    <a:pt x="222087" y="2042798"/>
                    <a:pt x="360463" y="2165226"/>
                    <a:pt x="455215" y="2171323"/>
                  </a:cubicBezTo>
                  <a:cubicBezTo>
                    <a:pt x="952429" y="2198998"/>
                    <a:pt x="1407426" y="2054994"/>
                    <a:pt x="1845537" y="1842506"/>
                  </a:cubicBezTo>
                  <a:cubicBezTo>
                    <a:pt x="1928563" y="1799820"/>
                    <a:pt x="2009243" y="1673171"/>
                    <a:pt x="2020500" y="1569038"/>
                  </a:cubicBezTo>
                  <a:cubicBezTo>
                    <a:pt x="2023784" y="1531982"/>
                    <a:pt x="2027067" y="1492111"/>
                    <a:pt x="2029413" y="1454116"/>
                  </a:cubicBezTo>
                  <a:cubicBezTo>
                    <a:pt x="1591771" y="1608440"/>
                    <a:pt x="1143809" y="1702723"/>
                    <a:pt x="670987" y="1643151"/>
                  </a:cubicBezTo>
                  <a:lnTo>
                    <a:pt x="670987" y="1643151"/>
                  </a:lnTo>
                  <a:close/>
                </a:path>
              </a:pathLst>
            </a:custGeom>
            <a:grpFill/>
            <a:ln w="46863" cap="flat">
              <a:noFill/>
              <a:prstDash val="solid"/>
              <a:miter/>
            </a:ln>
          </p:spPr>
          <p:txBody>
            <a:bodyPr rtlCol="0" anchor="ctr"/>
            <a:lstStyle/>
            <a:p>
              <a:endParaRPr lang="en-US" sz="2800">
                <a:solidFill>
                  <a:schemeClr val="accent2"/>
                </a:solidFill>
              </a:endParaRPr>
            </a:p>
          </p:txBody>
        </p:sp>
        <p:sp>
          <p:nvSpPr>
            <p:cNvPr id="23" name="Freeform: Shape 39">
              <a:extLst>
                <a:ext uri="{FF2B5EF4-FFF2-40B4-BE49-F238E27FC236}">
                  <a16:creationId xmlns:a16="http://schemas.microsoft.com/office/drawing/2014/main" xmlns="" id="{386119CD-ED72-E204-FA73-605B95453AD5}"/>
                </a:ext>
              </a:extLst>
            </p:cNvPr>
            <p:cNvSpPr/>
            <p:nvPr/>
          </p:nvSpPr>
          <p:spPr>
            <a:xfrm>
              <a:off x="7985586" y="5278541"/>
              <a:ext cx="425456" cy="409886"/>
            </a:xfrm>
            <a:custGeom>
              <a:avLst/>
              <a:gdLst>
                <a:gd name="connsiteX0" fmla="*/ 1905830 w 1929051"/>
                <a:gd name="connsiteY0" fmla="*/ 587287 h 1858466"/>
                <a:gd name="connsiteX1" fmla="*/ 1844382 w 1929051"/>
                <a:gd name="connsiteY1" fmla="*/ 439999 h 1858466"/>
                <a:gd name="connsiteX2" fmla="*/ 1727583 w 1929051"/>
                <a:gd name="connsiteY2" fmla="*/ 330706 h 1858466"/>
                <a:gd name="connsiteX3" fmla="*/ 337261 w 1929051"/>
                <a:gd name="connsiteY3" fmla="*/ 1888 h 1858466"/>
                <a:gd name="connsiteX4" fmla="*/ 52536 w 1929051"/>
                <a:gd name="connsiteY4" fmla="*/ 255655 h 1858466"/>
                <a:gd name="connsiteX5" fmla="*/ 0 w 1929051"/>
                <a:gd name="connsiteY5" fmla="*/ 404350 h 1858466"/>
                <a:gd name="connsiteX6" fmla="*/ 1352797 w 1929051"/>
                <a:gd name="connsiteY6" fmla="*/ 621060 h 1858466"/>
                <a:gd name="connsiteX7" fmla="*/ 1550744 w 1929051"/>
                <a:gd name="connsiteY7" fmla="*/ 877641 h 1858466"/>
                <a:gd name="connsiteX8" fmla="*/ 1606563 w 1929051"/>
                <a:gd name="connsiteY8" fmla="*/ 1858466 h 1858466"/>
                <a:gd name="connsiteX9" fmla="*/ 1662383 w 1929051"/>
                <a:gd name="connsiteY9" fmla="*/ 1838765 h 1858466"/>
                <a:gd name="connsiteX10" fmla="*/ 1788093 w 1929051"/>
                <a:gd name="connsiteY10" fmla="*/ 1740261 h 1858466"/>
                <a:gd name="connsiteX11" fmla="*/ 1862206 w 1929051"/>
                <a:gd name="connsiteY11" fmla="*/ 1598601 h 1858466"/>
                <a:gd name="connsiteX12" fmla="*/ 1905830 w 1929051"/>
                <a:gd name="connsiteY12" fmla="*/ 587287 h 1858466"/>
                <a:gd name="connsiteX13" fmla="*/ 1905830 w 1929051"/>
                <a:gd name="connsiteY13" fmla="*/ 587287 h 185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051" h="1858466">
                  <a:moveTo>
                    <a:pt x="1905830" y="587287"/>
                  </a:moveTo>
                  <a:cubicBezTo>
                    <a:pt x="1895979" y="534282"/>
                    <a:pt x="1874871" y="484092"/>
                    <a:pt x="1844382" y="439999"/>
                  </a:cubicBezTo>
                  <a:cubicBezTo>
                    <a:pt x="1813423" y="395907"/>
                    <a:pt x="1774021" y="358381"/>
                    <a:pt x="1727583" y="330706"/>
                  </a:cubicBezTo>
                  <a:cubicBezTo>
                    <a:pt x="1288065" y="125254"/>
                    <a:pt x="831660" y="-18282"/>
                    <a:pt x="337261" y="1888"/>
                  </a:cubicBezTo>
                  <a:cubicBezTo>
                    <a:pt x="242978" y="6579"/>
                    <a:pt x="106010" y="121501"/>
                    <a:pt x="52536" y="255655"/>
                  </a:cubicBezTo>
                  <a:cubicBezTo>
                    <a:pt x="33304" y="304438"/>
                    <a:pt x="15010" y="354160"/>
                    <a:pt x="0" y="404350"/>
                  </a:cubicBezTo>
                  <a:cubicBezTo>
                    <a:pt x="472353" y="351345"/>
                    <a:pt x="916562" y="454071"/>
                    <a:pt x="1352797" y="621060"/>
                  </a:cubicBezTo>
                  <a:cubicBezTo>
                    <a:pt x="1439106" y="658117"/>
                    <a:pt x="1530105" y="774915"/>
                    <a:pt x="1550744" y="877641"/>
                  </a:cubicBezTo>
                  <a:cubicBezTo>
                    <a:pt x="1611254" y="1200830"/>
                    <a:pt x="1630486" y="1530586"/>
                    <a:pt x="1606563" y="1858466"/>
                  </a:cubicBezTo>
                  <a:lnTo>
                    <a:pt x="1662383" y="1838765"/>
                  </a:lnTo>
                  <a:cubicBezTo>
                    <a:pt x="1710697" y="1815312"/>
                    <a:pt x="1753851" y="1781539"/>
                    <a:pt x="1788093" y="1740261"/>
                  </a:cubicBezTo>
                  <a:cubicBezTo>
                    <a:pt x="1822805" y="1698982"/>
                    <a:pt x="1847665" y="1650668"/>
                    <a:pt x="1862206" y="1598601"/>
                  </a:cubicBezTo>
                  <a:cubicBezTo>
                    <a:pt x="1933036" y="1266031"/>
                    <a:pt x="1947577" y="924079"/>
                    <a:pt x="1905830" y="587287"/>
                  </a:cubicBezTo>
                  <a:lnTo>
                    <a:pt x="1905830" y="587287"/>
                  </a:lnTo>
                  <a:close/>
                </a:path>
              </a:pathLst>
            </a:custGeom>
            <a:grpFill/>
            <a:ln w="46863" cap="flat">
              <a:noFill/>
              <a:prstDash val="solid"/>
              <a:miter/>
            </a:ln>
          </p:spPr>
          <p:txBody>
            <a:bodyPr rtlCol="0" anchor="ctr"/>
            <a:lstStyle/>
            <a:p>
              <a:endParaRPr lang="en-US" sz="2800">
                <a:solidFill>
                  <a:schemeClr val="accent2"/>
                </a:solidFill>
              </a:endParaRPr>
            </a:p>
          </p:txBody>
        </p:sp>
      </p:grpSp>
      <p:pic>
        <p:nvPicPr>
          <p:cNvPr id="13" name="object 3"/>
          <p:cNvPicPr/>
          <p:nvPr/>
        </p:nvPicPr>
        <p:blipFill>
          <a:blip r:embed="rId2" cstate="print"/>
          <a:stretch>
            <a:fillRect/>
          </a:stretch>
        </p:blipFill>
        <p:spPr>
          <a:xfrm>
            <a:off x="608013" y="609604"/>
            <a:ext cx="2871216" cy="1594103"/>
          </a:xfrm>
          <a:prstGeom prst="rect">
            <a:avLst/>
          </a:prstGeom>
          <a:ln>
            <a:noFill/>
          </a:ln>
          <a:effectLst>
            <a:softEdge rad="112500"/>
          </a:effectLst>
        </p:spPr>
      </p:pic>
      <p:sp>
        <p:nvSpPr>
          <p:cNvPr id="15" name="object 2"/>
          <p:cNvSpPr/>
          <p:nvPr/>
        </p:nvSpPr>
        <p:spPr>
          <a:xfrm>
            <a:off x="573681" y="4823461"/>
            <a:ext cx="11656060" cy="2034539"/>
          </a:xfrm>
          <a:custGeom>
            <a:avLst/>
            <a:gdLst/>
            <a:ahLst/>
            <a:cxnLst/>
            <a:rect l="l" t="t" r="r" b="b"/>
            <a:pathLst>
              <a:path w="11656060" h="2034540">
                <a:moveTo>
                  <a:pt x="11655552" y="531114"/>
                </a:moveTo>
                <a:lnTo>
                  <a:pt x="11608600" y="525894"/>
                </a:lnTo>
                <a:lnTo>
                  <a:pt x="11557483" y="528535"/>
                </a:lnTo>
                <a:lnTo>
                  <a:pt x="11505324" y="538302"/>
                </a:lnTo>
                <a:lnTo>
                  <a:pt x="11455248" y="554456"/>
                </a:lnTo>
                <a:lnTo>
                  <a:pt x="11410379" y="576262"/>
                </a:lnTo>
                <a:lnTo>
                  <a:pt x="11373866" y="602996"/>
                </a:lnTo>
                <a:lnTo>
                  <a:pt x="11336947" y="645388"/>
                </a:lnTo>
                <a:lnTo>
                  <a:pt x="11313389" y="692619"/>
                </a:lnTo>
                <a:lnTo>
                  <a:pt x="11303622" y="744258"/>
                </a:lnTo>
                <a:lnTo>
                  <a:pt x="11308080" y="799846"/>
                </a:lnTo>
                <a:lnTo>
                  <a:pt x="11309198" y="808647"/>
                </a:lnTo>
                <a:lnTo>
                  <a:pt x="11308969" y="815873"/>
                </a:lnTo>
                <a:lnTo>
                  <a:pt x="11307394" y="821982"/>
                </a:lnTo>
                <a:lnTo>
                  <a:pt x="11304524" y="827405"/>
                </a:lnTo>
                <a:lnTo>
                  <a:pt x="11301603" y="830834"/>
                </a:lnTo>
                <a:lnTo>
                  <a:pt x="11300841" y="830580"/>
                </a:lnTo>
                <a:lnTo>
                  <a:pt x="11288192" y="833132"/>
                </a:lnTo>
                <a:lnTo>
                  <a:pt x="11263440" y="838885"/>
                </a:lnTo>
                <a:lnTo>
                  <a:pt x="11250803" y="841502"/>
                </a:lnTo>
                <a:lnTo>
                  <a:pt x="11242993" y="674446"/>
                </a:lnTo>
                <a:lnTo>
                  <a:pt x="11240110" y="619493"/>
                </a:lnTo>
                <a:lnTo>
                  <a:pt x="11236706" y="564896"/>
                </a:lnTo>
                <a:lnTo>
                  <a:pt x="11242472" y="529793"/>
                </a:lnTo>
                <a:lnTo>
                  <a:pt x="11261750" y="509358"/>
                </a:lnTo>
                <a:lnTo>
                  <a:pt x="11286884" y="500659"/>
                </a:lnTo>
                <a:lnTo>
                  <a:pt x="11310239" y="500761"/>
                </a:lnTo>
                <a:lnTo>
                  <a:pt x="11361979" y="498665"/>
                </a:lnTo>
                <a:lnTo>
                  <a:pt x="11400041" y="479285"/>
                </a:lnTo>
                <a:lnTo>
                  <a:pt x="11428413" y="447598"/>
                </a:lnTo>
                <a:lnTo>
                  <a:pt x="11451082" y="408559"/>
                </a:lnTo>
                <a:lnTo>
                  <a:pt x="11483188" y="341782"/>
                </a:lnTo>
                <a:lnTo>
                  <a:pt x="11502606" y="310108"/>
                </a:lnTo>
                <a:lnTo>
                  <a:pt x="11529314" y="281940"/>
                </a:lnTo>
                <a:lnTo>
                  <a:pt x="11477955" y="277533"/>
                </a:lnTo>
                <a:lnTo>
                  <a:pt x="11431994" y="281711"/>
                </a:lnTo>
                <a:lnTo>
                  <a:pt x="11391722" y="294259"/>
                </a:lnTo>
                <a:lnTo>
                  <a:pt x="11357394" y="314985"/>
                </a:lnTo>
                <a:lnTo>
                  <a:pt x="11329302" y="343700"/>
                </a:lnTo>
                <a:lnTo>
                  <a:pt x="11307724" y="380187"/>
                </a:lnTo>
                <a:lnTo>
                  <a:pt x="11292942" y="424268"/>
                </a:lnTo>
                <a:lnTo>
                  <a:pt x="11285220" y="475742"/>
                </a:lnTo>
                <a:lnTo>
                  <a:pt x="11280750" y="491807"/>
                </a:lnTo>
                <a:lnTo>
                  <a:pt x="11271720" y="501129"/>
                </a:lnTo>
                <a:lnTo>
                  <a:pt x="11261217" y="505193"/>
                </a:lnTo>
                <a:lnTo>
                  <a:pt x="11252327" y="505460"/>
                </a:lnTo>
                <a:lnTo>
                  <a:pt x="11238230" y="504317"/>
                </a:lnTo>
                <a:lnTo>
                  <a:pt x="11241405" y="473964"/>
                </a:lnTo>
                <a:lnTo>
                  <a:pt x="11244174" y="441642"/>
                </a:lnTo>
                <a:lnTo>
                  <a:pt x="11246498" y="408089"/>
                </a:lnTo>
                <a:lnTo>
                  <a:pt x="11247882" y="376783"/>
                </a:lnTo>
                <a:lnTo>
                  <a:pt x="11247882" y="351155"/>
                </a:lnTo>
                <a:lnTo>
                  <a:pt x="11252962" y="346837"/>
                </a:lnTo>
                <a:lnTo>
                  <a:pt x="11259058" y="341122"/>
                </a:lnTo>
                <a:lnTo>
                  <a:pt x="11263503" y="334264"/>
                </a:lnTo>
                <a:lnTo>
                  <a:pt x="11276597" y="305612"/>
                </a:lnTo>
                <a:lnTo>
                  <a:pt x="11280724" y="276644"/>
                </a:lnTo>
                <a:lnTo>
                  <a:pt x="11277156" y="247434"/>
                </a:lnTo>
                <a:lnTo>
                  <a:pt x="11253318" y="191490"/>
                </a:lnTo>
                <a:lnTo>
                  <a:pt x="11218012" y="143484"/>
                </a:lnTo>
                <a:lnTo>
                  <a:pt x="11198225" y="120904"/>
                </a:lnTo>
                <a:lnTo>
                  <a:pt x="11185360" y="105600"/>
                </a:lnTo>
                <a:lnTo>
                  <a:pt x="11164253" y="71780"/>
                </a:lnTo>
                <a:lnTo>
                  <a:pt x="11151641" y="27813"/>
                </a:lnTo>
                <a:lnTo>
                  <a:pt x="11151426" y="14427"/>
                </a:lnTo>
                <a:lnTo>
                  <a:pt x="11153140" y="0"/>
                </a:lnTo>
                <a:lnTo>
                  <a:pt x="11142599" y="16852"/>
                </a:lnTo>
                <a:lnTo>
                  <a:pt x="11121390" y="68072"/>
                </a:lnTo>
                <a:lnTo>
                  <a:pt x="11108411" y="106070"/>
                </a:lnTo>
                <a:lnTo>
                  <a:pt x="11099635" y="144818"/>
                </a:lnTo>
                <a:lnTo>
                  <a:pt x="11095952" y="184378"/>
                </a:lnTo>
                <a:lnTo>
                  <a:pt x="11098276" y="224790"/>
                </a:lnTo>
                <a:lnTo>
                  <a:pt x="11121771" y="287870"/>
                </a:lnTo>
                <a:lnTo>
                  <a:pt x="11169269" y="335788"/>
                </a:lnTo>
                <a:lnTo>
                  <a:pt x="11212462" y="358152"/>
                </a:lnTo>
                <a:lnTo>
                  <a:pt x="11237595" y="361061"/>
                </a:lnTo>
                <a:lnTo>
                  <a:pt x="11234928" y="366268"/>
                </a:lnTo>
                <a:lnTo>
                  <a:pt x="11229289" y="417791"/>
                </a:lnTo>
                <a:lnTo>
                  <a:pt x="11219307" y="482219"/>
                </a:lnTo>
                <a:lnTo>
                  <a:pt x="11216005" y="499999"/>
                </a:lnTo>
                <a:lnTo>
                  <a:pt x="11209909" y="497078"/>
                </a:lnTo>
                <a:lnTo>
                  <a:pt x="11206480" y="493903"/>
                </a:lnTo>
                <a:lnTo>
                  <a:pt x="11204194" y="489077"/>
                </a:lnTo>
                <a:lnTo>
                  <a:pt x="11203813" y="481965"/>
                </a:lnTo>
                <a:lnTo>
                  <a:pt x="11194415" y="431292"/>
                </a:lnTo>
                <a:lnTo>
                  <a:pt x="11172000" y="391756"/>
                </a:lnTo>
                <a:lnTo>
                  <a:pt x="11139729" y="360692"/>
                </a:lnTo>
                <a:lnTo>
                  <a:pt x="11100765" y="335394"/>
                </a:lnTo>
                <a:lnTo>
                  <a:pt x="11058271" y="313182"/>
                </a:lnTo>
                <a:lnTo>
                  <a:pt x="11015155" y="293547"/>
                </a:lnTo>
                <a:lnTo>
                  <a:pt x="10972952" y="273011"/>
                </a:lnTo>
                <a:lnTo>
                  <a:pt x="10935462" y="246024"/>
                </a:lnTo>
                <a:lnTo>
                  <a:pt x="10906506" y="207010"/>
                </a:lnTo>
                <a:lnTo>
                  <a:pt x="10900004" y="254279"/>
                </a:lnTo>
                <a:lnTo>
                  <a:pt x="10901070" y="301586"/>
                </a:lnTo>
                <a:lnTo>
                  <a:pt x="10909110" y="347814"/>
                </a:lnTo>
                <a:lnTo>
                  <a:pt x="10923575" y="391845"/>
                </a:lnTo>
                <a:lnTo>
                  <a:pt x="10943895" y="432574"/>
                </a:lnTo>
                <a:lnTo>
                  <a:pt x="10969498" y="468858"/>
                </a:lnTo>
                <a:lnTo>
                  <a:pt x="10999826" y="499579"/>
                </a:lnTo>
                <a:lnTo>
                  <a:pt x="11034293" y="523633"/>
                </a:lnTo>
                <a:lnTo>
                  <a:pt x="11072368" y="539877"/>
                </a:lnTo>
                <a:lnTo>
                  <a:pt x="11124527" y="547992"/>
                </a:lnTo>
                <a:lnTo>
                  <a:pt x="11141202" y="546100"/>
                </a:lnTo>
                <a:lnTo>
                  <a:pt x="11175911" y="544474"/>
                </a:lnTo>
                <a:lnTo>
                  <a:pt x="11195812" y="556298"/>
                </a:lnTo>
                <a:lnTo>
                  <a:pt x="11204842" y="578650"/>
                </a:lnTo>
                <a:lnTo>
                  <a:pt x="11206988" y="608584"/>
                </a:lnTo>
                <a:lnTo>
                  <a:pt x="11206988" y="882142"/>
                </a:lnTo>
                <a:lnTo>
                  <a:pt x="11188192" y="870775"/>
                </a:lnTo>
                <a:lnTo>
                  <a:pt x="11176432" y="858088"/>
                </a:lnTo>
                <a:lnTo>
                  <a:pt x="11171733" y="844537"/>
                </a:lnTo>
                <a:lnTo>
                  <a:pt x="11174095" y="830580"/>
                </a:lnTo>
                <a:lnTo>
                  <a:pt x="11186452" y="776719"/>
                </a:lnTo>
                <a:lnTo>
                  <a:pt x="11177816" y="729005"/>
                </a:lnTo>
                <a:lnTo>
                  <a:pt x="11153635" y="685977"/>
                </a:lnTo>
                <a:lnTo>
                  <a:pt x="11119358" y="646176"/>
                </a:lnTo>
                <a:lnTo>
                  <a:pt x="11089259" y="619099"/>
                </a:lnTo>
                <a:lnTo>
                  <a:pt x="11055947" y="596150"/>
                </a:lnTo>
                <a:lnTo>
                  <a:pt x="11020298" y="576707"/>
                </a:lnTo>
                <a:lnTo>
                  <a:pt x="10983214" y="560197"/>
                </a:lnTo>
                <a:lnTo>
                  <a:pt x="10941075" y="542912"/>
                </a:lnTo>
                <a:lnTo>
                  <a:pt x="10899877" y="524065"/>
                </a:lnTo>
                <a:lnTo>
                  <a:pt x="10860507" y="501573"/>
                </a:lnTo>
                <a:lnTo>
                  <a:pt x="10823880" y="473367"/>
                </a:lnTo>
                <a:lnTo>
                  <a:pt x="10790911" y="437337"/>
                </a:lnTo>
                <a:lnTo>
                  <a:pt x="10762488" y="391414"/>
                </a:lnTo>
                <a:lnTo>
                  <a:pt x="10765892" y="443953"/>
                </a:lnTo>
                <a:lnTo>
                  <a:pt x="10769892" y="494525"/>
                </a:lnTo>
                <a:lnTo>
                  <a:pt x="10775277" y="543267"/>
                </a:lnTo>
                <a:lnTo>
                  <a:pt x="10782846" y="590321"/>
                </a:lnTo>
                <a:lnTo>
                  <a:pt x="10793400" y="635838"/>
                </a:lnTo>
                <a:lnTo>
                  <a:pt x="10807725" y="679932"/>
                </a:lnTo>
                <a:lnTo>
                  <a:pt x="10826623" y="722757"/>
                </a:lnTo>
                <a:lnTo>
                  <a:pt x="10851934" y="764159"/>
                </a:lnTo>
                <a:lnTo>
                  <a:pt x="10881805" y="800163"/>
                </a:lnTo>
                <a:lnTo>
                  <a:pt x="10915764" y="830389"/>
                </a:lnTo>
                <a:lnTo>
                  <a:pt x="10953394" y="854417"/>
                </a:lnTo>
                <a:lnTo>
                  <a:pt x="10994250" y="871855"/>
                </a:lnTo>
                <a:lnTo>
                  <a:pt x="11037888" y="882307"/>
                </a:lnTo>
                <a:lnTo>
                  <a:pt x="11083887" y="885355"/>
                </a:lnTo>
                <a:lnTo>
                  <a:pt x="11131804" y="880618"/>
                </a:lnTo>
                <a:lnTo>
                  <a:pt x="11151692" y="879259"/>
                </a:lnTo>
                <a:lnTo>
                  <a:pt x="11178794" y="908685"/>
                </a:lnTo>
                <a:lnTo>
                  <a:pt x="11189792" y="953452"/>
                </a:lnTo>
                <a:lnTo>
                  <a:pt x="11191367" y="999350"/>
                </a:lnTo>
                <a:lnTo>
                  <a:pt x="11181715" y="1331976"/>
                </a:lnTo>
                <a:lnTo>
                  <a:pt x="11190859" y="1331976"/>
                </a:lnTo>
                <a:lnTo>
                  <a:pt x="11190859" y="1567027"/>
                </a:lnTo>
                <a:lnTo>
                  <a:pt x="11186122" y="1613928"/>
                </a:lnTo>
                <a:lnTo>
                  <a:pt x="11186071" y="1614449"/>
                </a:lnTo>
                <a:lnTo>
                  <a:pt x="11172317" y="1658708"/>
                </a:lnTo>
                <a:lnTo>
                  <a:pt x="11150676" y="1698586"/>
                </a:lnTo>
                <a:lnTo>
                  <a:pt x="11121962" y="1733410"/>
                </a:lnTo>
                <a:lnTo>
                  <a:pt x="11087138" y="1762137"/>
                </a:lnTo>
                <a:lnTo>
                  <a:pt x="11047159" y="1783842"/>
                </a:lnTo>
                <a:lnTo>
                  <a:pt x="11002975" y="1797545"/>
                </a:lnTo>
                <a:lnTo>
                  <a:pt x="10955528" y="1802320"/>
                </a:lnTo>
                <a:lnTo>
                  <a:pt x="493763" y="1802320"/>
                </a:lnTo>
                <a:lnTo>
                  <a:pt x="493763" y="1759292"/>
                </a:lnTo>
                <a:lnTo>
                  <a:pt x="485228" y="1723745"/>
                </a:lnTo>
                <a:lnTo>
                  <a:pt x="461746" y="1694154"/>
                </a:lnTo>
                <a:lnTo>
                  <a:pt x="438264" y="1680273"/>
                </a:lnTo>
                <a:lnTo>
                  <a:pt x="426580" y="1673364"/>
                </a:lnTo>
                <a:lnTo>
                  <a:pt x="382955" y="1664208"/>
                </a:lnTo>
                <a:lnTo>
                  <a:pt x="288912" y="1659267"/>
                </a:lnTo>
                <a:lnTo>
                  <a:pt x="288912" y="1686915"/>
                </a:lnTo>
                <a:lnTo>
                  <a:pt x="288912" y="1973211"/>
                </a:lnTo>
                <a:lnTo>
                  <a:pt x="284784" y="1977326"/>
                </a:lnTo>
                <a:lnTo>
                  <a:pt x="274599" y="1977326"/>
                </a:lnTo>
                <a:lnTo>
                  <a:pt x="270471" y="1973211"/>
                </a:lnTo>
                <a:lnTo>
                  <a:pt x="270471" y="1686915"/>
                </a:lnTo>
                <a:lnTo>
                  <a:pt x="271500" y="1684629"/>
                </a:lnTo>
                <a:lnTo>
                  <a:pt x="273177" y="1682965"/>
                </a:lnTo>
                <a:lnTo>
                  <a:pt x="279692" y="1680273"/>
                </a:lnTo>
                <a:lnTo>
                  <a:pt x="286207" y="1682965"/>
                </a:lnTo>
                <a:lnTo>
                  <a:pt x="287883" y="1684629"/>
                </a:lnTo>
                <a:lnTo>
                  <a:pt x="288912" y="1686915"/>
                </a:lnTo>
                <a:lnTo>
                  <a:pt x="288912" y="1659267"/>
                </a:lnTo>
                <a:lnTo>
                  <a:pt x="249885" y="1657223"/>
                </a:lnTo>
                <a:lnTo>
                  <a:pt x="249885" y="1686915"/>
                </a:lnTo>
                <a:lnTo>
                  <a:pt x="249885" y="1973211"/>
                </a:lnTo>
                <a:lnTo>
                  <a:pt x="245757" y="1977326"/>
                </a:lnTo>
                <a:lnTo>
                  <a:pt x="235572" y="1977326"/>
                </a:lnTo>
                <a:lnTo>
                  <a:pt x="231444" y="1973211"/>
                </a:lnTo>
                <a:lnTo>
                  <a:pt x="231444" y="1686915"/>
                </a:lnTo>
                <a:lnTo>
                  <a:pt x="232473" y="1684629"/>
                </a:lnTo>
                <a:lnTo>
                  <a:pt x="234149" y="1682965"/>
                </a:lnTo>
                <a:lnTo>
                  <a:pt x="240665" y="1680273"/>
                </a:lnTo>
                <a:lnTo>
                  <a:pt x="247192" y="1682965"/>
                </a:lnTo>
                <a:lnTo>
                  <a:pt x="248856" y="1684629"/>
                </a:lnTo>
                <a:lnTo>
                  <a:pt x="249885" y="1686915"/>
                </a:lnTo>
                <a:lnTo>
                  <a:pt x="249885" y="1657223"/>
                </a:lnTo>
                <a:lnTo>
                  <a:pt x="210870" y="1655178"/>
                </a:lnTo>
                <a:lnTo>
                  <a:pt x="210870" y="1686915"/>
                </a:lnTo>
                <a:lnTo>
                  <a:pt x="210870" y="1973211"/>
                </a:lnTo>
                <a:lnTo>
                  <a:pt x="206743" y="1977326"/>
                </a:lnTo>
                <a:lnTo>
                  <a:pt x="196557" y="1977326"/>
                </a:lnTo>
                <a:lnTo>
                  <a:pt x="192417" y="1973211"/>
                </a:lnTo>
                <a:lnTo>
                  <a:pt x="192430" y="1686915"/>
                </a:lnTo>
                <a:lnTo>
                  <a:pt x="193459" y="1684629"/>
                </a:lnTo>
                <a:lnTo>
                  <a:pt x="195122" y="1682965"/>
                </a:lnTo>
                <a:lnTo>
                  <a:pt x="201650" y="1680273"/>
                </a:lnTo>
                <a:lnTo>
                  <a:pt x="208165" y="1682965"/>
                </a:lnTo>
                <a:lnTo>
                  <a:pt x="209829" y="1684629"/>
                </a:lnTo>
                <a:lnTo>
                  <a:pt x="210870" y="1686915"/>
                </a:lnTo>
                <a:lnTo>
                  <a:pt x="210870" y="1655178"/>
                </a:lnTo>
                <a:lnTo>
                  <a:pt x="156210" y="1652295"/>
                </a:lnTo>
                <a:lnTo>
                  <a:pt x="156210" y="1629321"/>
                </a:lnTo>
                <a:lnTo>
                  <a:pt x="149923" y="1623060"/>
                </a:lnTo>
                <a:lnTo>
                  <a:pt x="134429" y="1623060"/>
                </a:lnTo>
                <a:lnTo>
                  <a:pt x="128143" y="1629321"/>
                </a:lnTo>
                <a:lnTo>
                  <a:pt x="128143" y="1701977"/>
                </a:lnTo>
                <a:lnTo>
                  <a:pt x="27063" y="1701977"/>
                </a:lnTo>
                <a:lnTo>
                  <a:pt x="16522" y="1704098"/>
                </a:lnTo>
                <a:lnTo>
                  <a:pt x="7924" y="1709877"/>
                </a:lnTo>
                <a:lnTo>
                  <a:pt x="2120" y="1718449"/>
                </a:lnTo>
                <a:lnTo>
                  <a:pt x="0" y="1728939"/>
                </a:lnTo>
                <a:lnTo>
                  <a:pt x="2120" y="1739442"/>
                </a:lnTo>
                <a:lnTo>
                  <a:pt x="7924" y="1748015"/>
                </a:lnTo>
                <a:lnTo>
                  <a:pt x="16522" y="1753806"/>
                </a:lnTo>
                <a:lnTo>
                  <a:pt x="27063" y="1755914"/>
                </a:lnTo>
                <a:lnTo>
                  <a:pt x="128143" y="1755914"/>
                </a:lnTo>
                <a:lnTo>
                  <a:pt x="128143" y="1901685"/>
                </a:lnTo>
                <a:lnTo>
                  <a:pt x="27063" y="1901685"/>
                </a:lnTo>
                <a:lnTo>
                  <a:pt x="16522" y="1903806"/>
                </a:lnTo>
                <a:lnTo>
                  <a:pt x="7924" y="1909597"/>
                </a:lnTo>
                <a:lnTo>
                  <a:pt x="2120" y="1918169"/>
                </a:lnTo>
                <a:lnTo>
                  <a:pt x="0" y="1928660"/>
                </a:lnTo>
                <a:lnTo>
                  <a:pt x="2120" y="1939163"/>
                </a:lnTo>
                <a:lnTo>
                  <a:pt x="7924" y="1947722"/>
                </a:lnTo>
                <a:lnTo>
                  <a:pt x="16522" y="1953514"/>
                </a:lnTo>
                <a:lnTo>
                  <a:pt x="27063" y="1955622"/>
                </a:lnTo>
                <a:lnTo>
                  <a:pt x="128143" y="1955622"/>
                </a:lnTo>
                <a:lnTo>
                  <a:pt x="128143" y="2028278"/>
                </a:lnTo>
                <a:lnTo>
                  <a:pt x="134429" y="2034540"/>
                </a:lnTo>
                <a:lnTo>
                  <a:pt x="149923" y="2034540"/>
                </a:lnTo>
                <a:lnTo>
                  <a:pt x="156210" y="2028278"/>
                </a:lnTo>
                <a:lnTo>
                  <a:pt x="156210" y="2007311"/>
                </a:lnTo>
                <a:lnTo>
                  <a:pt x="382955" y="1995385"/>
                </a:lnTo>
                <a:lnTo>
                  <a:pt x="426580" y="1986241"/>
                </a:lnTo>
                <a:lnTo>
                  <a:pt x="441655" y="1977326"/>
                </a:lnTo>
                <a:lnTo>
                  <a:pt x="461746" y="1965464"/>
                </a:lnTo>
                <a:lnTo>
                  <a:pt x="485228" y="1935873"/>
                </a:lnTo>
                <a:lnTo>
                  <a:pt x="493763" y="1900313"/>
                </a:lnTo>
                <a:lnTo>
                  <a:pt x="493763" y="1884489"/>
                </a:lnTo>
                <a:lnTo>
                  <a:pt x="10955350" y="1884489"/>
                </a:lnTo>
                <a:lnTo>
                  <a:pt x="11002442" y="1881035"/>
                </a:lnTo>
                <a:lnTo>
                  <a:pt x="11047235" y="1871040"/>
                </a:lnTo>
                <a:lnTo>
                  <a:pt x="11089386" y="1854974"/>
                </a:lnTo>
                <a:lnTo>
                  <a:pt x="11128426" y="1833333"/>
                </a:lnTo>
                <a:lnTo>
                  <a:pt x="11163846" y="1806613"/>
                </a:lnTo>
                <a:lnTo>
                  <a:pt x="11195152" y="1775294"/>
                </a:lnTo>
                <a:lnTo>
                  <a:pt x="11221885" y="1739874"/>
                </a:lnTo>
                <a:lnTo>
                  <a:pt x="11243513" y="1700847"/>
                </a:lnTo>
                <a:lnTo>
                  <a:pt x="11259579" y="1658708"/>
                </a:lnTo>
                <a:lnTo>
                  <a:pt x="11269459" y="1614449"/>
                </a:lnTo>
                <a:lnTo>
                  <a:pt x="11269586" y="1613928"/>
                </a:lnTo>
                <a:lnTo>
                  <a:pt x="11273015" y="1567027"/>
                </a:lnTo>
                <a:lnTo>
                  <a:pt x="11273028" y="1331976"/>
                </a:lnTo>
                <a:lnTo>
                  <a:pt x="11262360" y="1331976"/>
                </a:lnTo>
                <a:lnTo>
                  <a:pt x="11249279" y="949325"/>
                </a:lnTo>
                <a:lnTo>
                  <a:pt x="11249050" y="912901"/>
                </a:lnTo>
                <a:lnTo>
                  <a:pt x="11255896" y="881748"/>
                </a:lnTo>
                <a:lnTo>
                  <a:pt x="11273904" y="857046"/>
                </a:lnTo>
                <a:lnTo>
                  <a:pt x="11307191" y="839978"/>
                </a:lnTo>
                <a:lnTo>
                  <a:pt x="11306937" y="838581"/>
                </a:lnTo>
                <a:lnTo>
                  <a:pt x="11314176" y="837692"/>
                </a:lnTo>
                <a:lnTo>
                  <a:pt x="11328819" y="829919"/>
                </a:lnTo>
                <a:lnTo>
                  <a:pt x="11336693" y="827798"/>
                </a:lnTo>
                <a:lnTo>
                  <a:pt x="11392941" y="838301"/>
                </a:lnTo>
                <a:lnTo>
                  <a:pt x="11432896" y="828014"/>
                </a:lnTo>
                <a:lnTo>
                  <a:pt x="11467592" y="803668"/>
                </a:lnTo>
                <a:lnTo>
                  <a:pt x="11499088" y="770255"/>
                </a:lnTo>
                <a:lnTo>
                  <a:pt x="11538737" y="706932"/>
                </a:lnTo>
                <a:lnTo>
                  <a:pt x="11567922" y="638937"/>
                </a:lnTo>
                <a:lnTo>
                  <a:pt x="11583378" y="606894"/>
                </a:lnTo>
                <a:lnTo>
                  <a:pt x="11602352" y="577367"/>
                </a:lnTo>
                <a:lnTo>
                  <a:pt x="11626012" y="551662"/>
                </a:lnTo>
                <a:lnTo>
                  <a:pt x="11655552" y="531114"/>
                </a:lnTo>
                <a:close/>
              </a:path>
            </a:pathLst>
          </a:custGeom>
          <a:solidFill>
            <a:srgbClr val="B4DD95"/>
          </a:solidFill>
        </p:spPr>
        <p:txBody>
          <a:bodyPr wrap="square" lIns="0" tIns="0" rIns="0" bIns="0" rtlCol="0"/>
          <a:lstStyle/>
          <a:p>
            <a:endParaRPr/>
          </a:p>
        </p:txBody>
      </p:sp>
    </p:spTree>
    <p:extLst>
      <p:ext uri="{BB962C8B-B14F-4D97-AF65-F5344CB8AC3E}">
        <p14:creationId xmlns:p14="http://schemas.microsoft.com/office/powerpoint/2010/main" val="24473064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 presetClass="entr" presetSubtype="2" decel="50000" fill="hold" grpId="0" nodeType="withEffect">
                                  <p:stCondLst>
                                    <p:cond delay="2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2" decel="50000" fill="hold" grpId="0" nodeType="withEffect">
                                  <p:stCondLst>
                                    <p:cond delay="4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decel="50000" fill="hold" grpId="0" nodeType="withEffect">
                                  <p:stCondLst>
                                    <p:cond delay="6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50000" fill="hold" grpId="0" nodeType="withEffect">
                                  <p:stCondLst>
                                    <p:cond delay="8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decel="50000" fill="hold" grpId="0" nodeType="withEffect">
                                  <p:stCondLst>
                                    <p:cond delay="10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16" presetClass="entr" presetSubtype="42" fill="hold" grpId="0" nodeType="withEffect">
                                  <p:stCondLst>
                                    <p:cond delay="200"/>
                                  </p:stCondLst>
                                  <p:childTnLst>
                                    <p:set>
                                      <p:cBhvr>
                                        <p:cTn id="31" dur="1" fill="hold">
                                          <p:stCondLst>
                                            <p:cond delay="0"/>
                                          </p:stCondLst>
                                        </p:cTn>
                                        <p:tgtEl>
                                          <p:spTgt spid="2"/>
                                        </p:tgtEl>
                                        <p:attrNameLst>
                                          <p:attrName>style.visibility</p:attrName>
                                        </p:attrNameLst>
                                      </p:cBhvr>
                                      <p:to>
                                        <p:strVal val="visible"/>
                                      </p:to>
                                    </p:set>
                                    <p:animEffect transition="in" filter="barn(outHorizontal)">
                                      <p:cBhvr>
                                        <p:cTn id="32" dur="500"/>
                                        <p:tgtEl>
                                          <p:spTgt spid="2"/>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6" grpId="0" animBg="1"/>
      <p:bldP spid="17" grpId="0" animBg="1"/>
      <p:bldP spid="19" grpId="0" animBg="1"/>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2" y="152400"/>
            <a:ext cx="11506199" cy="6740307"/>
          </a:xfrm>
          <a:prstGeom prst="rect">
            <a:avLst/>
          </a:prstGeom>
          <a:noFill/>
        </p:spPr>
        <p:txBody>
          <a:bodyPr wrap="square" rtlCol="0">
            <a:spAutoFit/>
          </a:bodyPr>
          <a:lstStyle/>
          <a:p>
            <a:r>
              <a:rPr lang="en-US" dirty="0"/>
              <a:t>‍</a:t>
            </a:r>
            <a:r>
              <a:rPr lang="en-US" b="1" dirty="0"/>
              <a:t>Key focus on inbound deals</a:t>
            </a:r>
            <a:r>
              <a:rPr lang="en-US" dirty="0"/>
              <a:t>– We have over </a:t>
            </a:r>
            <a:r>
              <a:rPr lang="en-US" dirty="0" smtClean="0"/>
              <a:t>two </a:t>
            </a:r>
            <a:r>
              <a:rPr lang="en-US" dirty="0"/>
              <a:t>decades of experience in helping foreign companies partner with/acquire Indian companies.</a:t>
            </a:r>
            <a:br>
              <a:rPr lang="en-US" dirty="0"/>
            </a:br>
            <a:r>
              <a:rPr lang="en-US" dirty="0"/>
              <a:t/>
            </a:r>
            <a:br>
              <a:rPr lang="en-US" dirty="0"/>
            </a:br>
            <a:r>
              <a:rPr lang="en-US" dirty="0"/>
              <a:t>We are one of India’s finest mergers and acquisitions firms who work as sole transaction advisors to our clients – from identifying and qualifying targets to structuring and closing deals, and 100% post-deal integration. We have helped many companies to exit unfavorable/ hostile agreements as well.</a:t>
            </a:r>
          </a:p>
          <a:p>
            <a:endParaRPr lang="en-US" dirty="0" smtClean="0"/>
          </a:p>
          <a:p>
            <a:pPr marL="342900" indent="-342900">
              <a:buFont typeface="Wingdings" panose="05000000000000000000" pitchFamily="2" charset="2"/>
              <a:buChar char="v"/>
            </a:pPr>
            <a:r>
              <a:rPr lang="en-US" dirty="0" smtClean="0"/>
              <a:t>Identifying and Qualifying Targets </a:t>
            </a:r>
          </a:p>
          <a:p>
            <a:pPr marL="342900" indent="-342900">
              <a:buFont typeface="Wingdings" panose="05000000000000000000" pitchFamily="2" charset="2"/>
              <a:buChar char="v"/>
            </a:pPr>
            <a:r>
              <a:rPr lang="en-US" dirty="0" smtClean="0"/>
              <a:t>Structure and Negotiating Deals </a:t>
            </a:r>
          </a:p>
          <a:p>
            <a:pPr marL="342900" indent="-342900">
              <a:buFont typeface="Wingdings" panose="05000000000000000000" pitchFamily="2" charset="2"/>
              <a:buChar char="v"/>
            </a:pPr>
            <a:r>
              <a:rPr lang="en-US" dirty="0" smtClean="0"/>
              <a:t>Due Diligence </a:t>
            </a:r>
          </a:p>
          <a:p>
            <a:pPr marL="342900" indent="-342900">
              <a:buFont typeface="Wingdings" panose="05000000000000000000" pitchFamily="2" charset="2"/>
              <a:buChar char="v"/>
            </a:pPr>
            <a:r>
              <a:rPr lang="en-US" dirty="0" smtClean="0"/>
              <a:t>Post-Acquisition Integration</a:t>
            </a:r>
          </a:p>
          <a:p>
            <a:endParaRPr lang="en-US" dirty="0"/>
          </a:p>
          <a:p>
            <a:r>
              <a:rPr lang="en-US" dirty="0" smtClean="0"/>
              <a:t>Overview of our Mergers and Acquisitions Services: </a:t>
            </a:r>
          </a:p>
          <a:p>
            <a:r>
              <a:rPr lang="en-US" dirty="0" smtClean="0"/>
              <a:t>Stage-1  Deal Preparation</a:t>
            </a:r>
          </a:p>
          <a:p>
            <a:r>
              <a:rPr lang="en-US" dirty="0" smtClean="0"/>
              <a:t>Stage-2 Structuring and Negotiations</a:t>
            </a:r>
          </a:p>
          <a:p>
            <a:r>
              <a:rPr lang="en-US" dirty="0" smtClean="0"/>
              <a:t>Stage-3 Due Diligence and Closing</a:t>
            </a:r>
          </a:p>
          <a:p>
            <a:r>
              <a:rPr lang="en-US" dirty="0" smtClean="0"/>
              <a:t>Stage -4 Post –Acquisition Integration</a:t>
            </a:r>
            <a:endParaRPr lang="en-IN" dirty="0"/>
          </a:p>
        </p:txBody>
      </p:sp>
    </p:spTree>
    <p:extLst>
      <p:ext uri="{BB962C8B-B14F-4D97-AF65-F5344CB8AC3E}">
        <p14:creationId xmlns:p14="http://schemas.microsoft.com/office/powerpoint/2010/main" val="604139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81000"/>
            <a:ext cx="11734800" cy="5632311"/>
          </a:xfrm>
          <a:prstGeom prst="rect">
            <a:avLst/>
          </a:prstGeom>
          <a:noFill/>
        </p:spPr>
        <p:txBody>
          <a:bodyPr wrap="square" rtlCol="0">
            <a:spAutoFit/>
          </a:bodyPr>
          <a:lstStyle/>
          <a:p>
            <a:pPr marL="342900" indent="-342900">
              <a:buFont typeface="Wingdings" panose="05000000000000000000" pitchFamily="2" charset="2"/>
              <a:buChar char="q"/>
            </a:pPr>
            <a:r>
              <a:rPr lang="en-US" b="1" dirty="0" smtClean="0"/>
              <a:t>Sourcing and Supply Chain Management: </a:t>
            </a:r>
          </a:p>
          <a:p>
            <a:r>
              <a:rPr lang="en-US" dirty="0" err="1"/>
              <a:t>ndia</a:t>
            </a:r>
            <a:r>
              <a:rPr lang="en-US" dirty="0"/>
              <a:t> has emerged as a strategic sourcing hub for global companies, driven by its vast manufacturing ecosystem, skilled workforce, and cost competitiveness. As businesses seek to de-risk global supply chains and enhance operational agility, the role of expert sourcing and supply chain management consulting firms in India has become more critical than ever.</a:t>
            </a:r>
            <a:br>
              <a:rPr lang="en-US" dirty="0"/>
            </a:br>
            <a:r>
              <a:rPr lang="en-US" dirty="0" err="1"/>
              <a:t>Tecnova’s</a:t>
            </a:r>
            <a:r>
              <a:rPr lang="en-US" dirty="0"/>
              <a:t> India Sourcing and Supply Chain Management services are a suite of services designed to help foreign companies source products and services from India and manage their supply chains more efficiently</a:t>
            </a:r>
            <a:r>
              <a:rPr lang="en-US" dirty="0" smtClean="0"/>
              <a:t>.</a:t>
            </a:r>
          </a:p>
          <a:p>
            <a:endParaRPr lang="en-US" dirty="0"/>
          </a:p>
          <a:p>
            <a:r>
              <a:rPr lang="en-US" dirty="0"/>
              <a:t> </a:t>
            </a:r>
            <a:r>
              <a:rPr lang="en-US" dirty="0" smtClean="0"/>
              <a:t>AIGEMSTEK a </a:t>
            </a:r>
            <a:r>
              <a:rPr lang="en-US" dirty="0"/>
              <a:t>leading India entry and expansion consulting firm, offers specialized Sourcing and Supply Chain Management services tailored to global businesses looking to leverage India’s advantages. With decades of experience, We enables companies to identify reliable suppliers, optimize procurement strategies, and manage end-to-end supply chain operations in India.</a:t>
            </a:r>
            <a:br>
              <a:rPr lang="en-US" dirty="0"/>
            </a:br>
            <a:endParaRPr lang="en-IN" dirty="0"/>
          </a:p>
        </p:txBody>
      </p:sp>
    </p:spTree>
    <p:extLst>
      <p:ext uri="{BB962C8B-B14F-4D97-AF65-F5344CB8AC3E}">
        <p14:creationId xmlns:p14="http://schemas.microsoft.com/office/powerpoint/2010/main" val="1157863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2" y="228600"/>
            <a:ext cx="11582400" cy="7109639"/>
          </a:xfrm>
          <a:prstGeom prst="rect">
            <a:avLst/>
          </a:prstGeom>
          <a:noFill/>
        </p:spPr>
        <p:txBody>
          <a:bodyPr wrap="square" rtlCol="0">
            <a:spAutoFit/>
          </a:bodyPr>
          <a:lstStyle/>
          <a:p>
            <a:r>
              <a:rPr lang="en-US" dirty="0"/>
              <a:t>India Sourcing and Supply Chain Management services include:</a:t>
            </a:r>
            <a:endParaRPr lang="en-IN" dirty="0"/>
          </a:p>
          <a:p>
            <a:pPr marL="342900" indent="-342900">
              <a:buFont typeface="Wingdings" panose="05000000000000000000" pitchFamily="2" charset="2"/>
              <a:buChar char="v"/>
            </a:pPr>
            <a:r>
              <a:rPr lang="en-US" b="1" dirty="0" smtClean="0"/>
              <a:t>Supplier Selection and Management</a:t>
            </a:r>
          </a:p>
          <a:p>
            <a:pPr marL="342900" indent="-342900">
              <a:buFont typeface="Wingdings" panose="05000000000000000000" pitchFamily="2" charset="2"/>
              <a:buChar char="v"/>
            </a:pPr>
            <a:r>
              <a:rPr lang="en-US" b="1" dirty="0" smtClean="0"/>
              <a:t>Vendor Development</a:t>
            </a:r>
          </a:p>
          <a:p>
            <a:pPr marL="342900" indent="-342900">
              <a:buFont typeface="Wingdings" panose="05000000000000000000" pitchFamily="2" charset="2"/>
              <a:buChar char="v"/>
            </a:pPr>
            <a:r>
              <a:rPr lang="en-US" b="1" dirty="0" smtClean="0"/>
              <a:t>Production Planning and </a:t>
            </a:r>
            <a:r>
              <a:rPr lang="en-US" b="1" dirty="0" err="1" smtClean="0"/>
              <a:t>Scecheduling</a:t>
            </a:r>
            <a:endParaRPr lang="en-US" b="1" dirty="0" smtClean="0"/>
          </a:p>
          <a:p>
            <a:pPr marL="342900" indent="-342900">
              <a:buFont typeface="Wingdings" panose="05000000000000000000" pitchFamily="2" charset="2"/>
              <a:buChar char="v"/>
            </a:pPr>
            <a:r>
              <a:rPr lang="en-US" b="1" dirty="0" smtClean="0"/>
              <a:t>Inventory Management</a:t>
            </a:r>
          </a:p>
          <a:p>
            <a:pPr marL="342900" indent="-342900">
              <a:buFont typeface="Wingdings" panose="05000000000000000000" pitchFamily="2" charset="2"/>
              <a:buChar char="v"/>
            </a:pPr>
            <a:r>
              <a:rPr lang="en-US" b="1" dirty="0" smtClean="0"/>
              <a:t>Transportation and Logistics</a:t>
            </a:r>
          </a:p>
          <a:p>
            <a:endParaRPr lang="en-US" dirty="0" smtClean="0"/>
          </a:p>
          <a:p>
            <a:r>
              <a:rPr lang="en-US" dirty="0" smtClean="0"/>
              <a:t>AIGEMSTEK Sourcing and Supply  Chain Management Services benefit our clients: </a:t>
            </a:r>
          </a:p>
          <a:p>
            <a:pPr marL="342900" indent="-342900">
              <a:buFont typeface="Wingdings" panose="05000000000000000000" pitchFamily="2" charset="2"/>
              <a:buChar char="v"/>
            </a:pPr>
            <a:r>
              <a:rPr lang="en-US" dirty="0"/>
              <a:t>By reducing costs</a:t>
            </a:r>
          </a:p>
          <a:p>
            <a:pPr marL="342900" indent="-342900">
              <a:buFont typeface="Wingdings" panose="05000000000000000000" pitchFamily="2" charset="2"/>
              <a:buChar char="v"/>
            </a:pPr>
            <a:r>
              <a:rPr lang="en-US" dirty="0"/>
              <a:t>By</a:t>
            </a:r>
            <a:r>
              <a:rPr lang="en-US" b="1" dirty="0"/>
              <a:t> </a:t>
            </a:r>
            <a:r>
              <a:rPr lang="en-US" dirty="0"/>
              <a:t>improving quality</a:t>
            </a:r>
          </a:p>
          <a:p>
            <a:pPr marL="342900" indent="-342900">
              <a:buFont typeface="Wingdings" panose="05000000000000000000" pitchFamily="2" charset="2"/>
              <a:buChar char="v"/>
            </a:pPr>
            <a:r>
              <a:rPr lang="en-US" dirty="0"/>
              <a:t>Increasing supply chain visibility and control</a:t>
            </a:r>
          </a:p>
          <a:p>
            <a:pPr marL="342900" indent="-342900">
              <a:buFont typeface="Wingdings" panose="05000000000000000000" pitchFamily="2" charset="2"/>
              <a:buChar char="v"/>
            </a:pPr>
            <a:r>
              <a:rPr lang="en-US" dirty="0"/>
              <a:t>Improving customer service</a:t>
            </a:r>
          </a:p>
          <a:p>
            <a:pPr marL="342900" indent="-342900">
              <a:buFont typeface="Wingdings" panose="05000000000000000000" pitchFamily="2" charset="2"/>
              <a:buChar char="v"/>
            </a:pPr>
            <a:r>
              <a:rPr lang="en-US" dirty="0"/>
              <a:t>Gaining access to new markets and suppliers.</a:t>
            </a:r>
          </a:p>
          <a:p>
            <a:r>
              <a:rPr lang="en-US" dirty="0" smtClean="0"/>
              <a:t>AIGEMSTEK </a:t>
            </a:r>
            <a:r>
              <a:rPr lang="en-US" dirty="0"/>
              <a:t>leverages its deep market knowledge and strong supplier network to deliver successful </a:t>
            </a:r>
            <a:r>
              <a:rPr lang="en-US" dirty="0" smtClean="0"/>
              <a:t>sourcing </a:t>
            </a:r>
            <a:r>
              <a:rPr lang="en-US" dirty="0"/>
              <a:t>solutions across industries </a:t>
            </a:r>
            <a:r>
              <a:rPr lang="en-US" dirty="0" smtClean="0"/>
              <a:t>like Cables, </a:t>
            </a:r>
            <a:r>
              <a:rPr lang="en-US" dirty="0"/>
              <a:t>automotive, electronics</a:t>
            </a:r>
            <a:r>
              <a:rPr lang="en-US" dirty="0" smtClean="0"/>
              <a:t>, telecom, Power T&amp;D, EV segment, Solar EPC  </a:t>
            </a:r>
            <a:r>
              <a:rPr lang="en-US" dirty="0"/>
              <a:t>and consumer goods. Our experienced team ensures improved supplier performance, better inventory control, and faster time-to-market—turning the complexity of India’s supply chain into a strategic advantage for global businesses</a:t>
            </a:r>
            <a:r>
              <a:rPr lang="en-US" dirty="0" smtClean="0"/>
              <a:t>.</a:t>
            </a:r>
            <a:endParaRPr lang="en-IN" dirty="0"/>
          </a:p>
        </p:txBody>
      </p:sp>
    </p:spTree>
    <p:extLst>
      <p:ext uri="{BB962C8B-B14F-4D97-AF65-F5344CB8AC3E}">
        <p14:creationId xmlns:p14="http://schemas.microsoft.com/office/powerpoint/2010/main" val="60922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11506200" cy="6370975"/>
          </a:xfrm>
          <a:prstGeom prst="rect">
            <a:avLst/>
          </a:prstGeom>
          <a:noFill/>
        </p:spPr>
        <p:txBody>
          <a:bodyPr wrap="square" rtlCol="0">
            <a:spAutoFit/>
          </a:bodyPr>
          <a:lstStyle/>
          <a:p>
            <a:pPr marL="342900" indent="-342900">
              <a:buFont typeface="Wingdings" panose="05000000000000000000" pitchFamily="2" charset="2"/>
              <a:buChar char="q"/>
            </a:pPr>
            <a:r>
              <a:rPr lang="en-US" b="1" dirty="0" smtClean="0"/>
              <a:t>COMMERCIALISATION:</a:t>
            </a:r>
          </a:p>
          <a:p>
            <a:r>
              <a:rPr lang="en-US" b="1" dirty="0" smtClean="0"/>
              <a:t>Distribution </a:t>
            </a:r>
            <a:r>
              <a:rPr lang="en-US" b="1" dirty="0"/>
              <a:t>Partner Search to Enter and Expand in India</a:t>
            </a:r>
          </a:p>
          <a:p>
            <a:r>
              <a:rPr lang="en-US" dirty="0" smtClean="0"/>
              <a:t>Having </a:t>
            </a:r>
            <a:r>
              <a:rPr lang="en-US" dirty="0"/>
              <a:t>conducted </a:t>
            </a:r>
            <a:r>
              <a:rPr lang="en-US" dirty="0" smtClean="0"/>
              <a:t>various </a:t>
            </a:r>
            <a:r>
              <a:rPr lang="en-US" dirty="0"/>
              <a:t>projects in India, </a:t>
            </a:r>
            <a:r>
              <a:rPr lang="en-US" dirty="0" smtClean="0"/>
              <a:t>AIGEMSTEK </a:t>
            </a:r>
            <a:r>
              <a:rPr lang="en-US" dirty="0"/>
              <a:t>has a strong database as well as a network of companies operating across industries (B2B and B2C) and regions.</a:t>
            </a:r>
            <a:br>
              <a:rPr lang="en-US" dirty="0"/>
            </a:br>
            <a:r>
              <a:rPr lang="en-US" dirty="0"/>
              <a:t/>
            </a:r>
            <a:br>
              <a:rPr lang="en-US" dirty="0"/>
            </a:br>
            <a:r>
              <a:rPr lang="en-US" dirty="0" smtClean="0"/>
              <a:t>AIGEMSTEK </a:t>
            </a:r>
            <a:r>
              <a:rPr lang="en-US" dirty="0"/>
              <a:t>is a </a:t>
            </a:r>
            <a:r>
              <a:rPr lang="en-US" dirty="0" smtClean="0"/>
              <a:t>fastest growing business </a:t>
            </a:r>
            <a:r>
              <a:rPr lang="en-US" dirty="0"/>
              <a:t>consulting firm that provides distribution partner search services to companies of all sizes, looking to expand into new markets. We have a strong track record of success in helping our clients find the right distribution partners to help them achieve their growth goals</a:t>
            </a:r>
            <a:r>
              <a:rPr lang="en-US" dirty="0" smtClean="0"/>
              <a:t>.</a:t>
            </a:r>
          </a:p>
          <a:p>
            <a:endParaRPr lang="en-US" dirty="0" smtClean="0"/>
          </a:p>
          <a:p>
            <a:r>
              <a:rPr lang="en-US" b="1" dirty="0"/>
              <a:t>Secure the Ideal Distribution Partner in India with </a:t>
            </a:r>
            <a:r>
              <a:rPr lang="en-US" b="1" dirty="0" smtClean="0"/>
              <a:t>Us: </a:t>
            </a:r>
            <a:endParaRPr lang="en-US" b="1" dirty="0"/>
          </a:p>
          <a:p>
            <a:r>
              <a:rPr lang="en-US" dirty="0" smtClean="0"/>
              <a:t>AIGEMSTEK helps </a:t>
            </a:r>
            <a:r>
              <a:rPr lang="en-US" dirty="0"/>
              <a:t>you find the right distribution partner for success in any new market. Our experienced consultants will identify and evaluate potential partners based on your business goals, target market, and product/service offering. We will thoroughly evaluate each potential partner’s financial stability, market reach, sales track record, and customer service capabilities. Finally, we will present you with a list of recommended partners and help you select the one that fits your business needs best</a:t>
            </a:r>
            <a:r>
              <a:rPr lang="en-US" dirty="0" smtClean="0"/>
              <a:t>.</a:t>
            </a:r>
            <a:endParaRPr lang="en-IN" dirty="0"/>
          </a:p>
        </p:txBody>
      </p:sp>
    </p:spTree>
    <p:extLst>
      <p:ext uri="{BB962C8B-B14F-4D97-AF65-F5344CB8AC3E}">
        <p14:creationId xmlns:p14="http://schemas.microsoft.com/office/powerpoint/2010/main" val="767652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228600"/>
            <a:ext cx="11887200" cy="3416320"/>
          </a:xfrm>
          <a:prstGeom prst="rect">
            <a:avLst/>
          </a:prstGeom>
          <a:noFill/>
        </p:spPr>
        <p:txBody>
          <a:bodyPr wrap="square" rtlCol="0">
            <a:spAutoFit/>
          </a:bodyPr>
          <a:lstStyle/>
          <a:p>
            <a:pPr marL="342900" indent="-342900">
              <a:buFont typeface="Wingdings" panose="05000000000000000000" pitchFamily="2" charset="2"/>
              <a:buChar char="v"/>
            </a:pPr>
            <a:endParaRPr lang="en-US" dirty="0" smtClean="0"/>
          </a:p>
          <a:p>
            <a:r>
              <a:rPr lang="en-US" b="1" dirty="0"/>
              <a:t>Value Add through Distribution Partner Search </a:t>
            </a:r>
            <a:r>
              <a:rPr lang="en-US" b="1" dirty="0" smtClean="0"/>
              <a:t>Services:</a:t>
            </a:r>
            <a:endParaRPr lang="en-US" b="1" dirty="0"/>
          </a:p>
          <a:p>
            <a:endParaRPr lang="en-US" dirty="0" smtClean="0"/>
          </a:p>
          <a:p>
            <a:pPr marL="342900" indent="-342900">
              <a:buFont typeface="Wingdings" panose="05000000000000000000" pitchFamily="2" charset="2"/>
              <a:buChar char="v"/>
            </a:pPr>
            <a:r>
              <a:rPr lang="en-US" dirty="0" smtClean="0"/>
              <a:t>Access </a:t>
            </a:r>
            <a:r>
              <a:rPr lang="en-US" dirty="0"/>
              <a:t>to a large network of qualified distribution partners</a:t>
            </a:r>
          </a:p>
          <a:p>
            <a:pPr marL="342900" indent="-342900">
              <a:buFont typeface="Wingdings" panose="05000000000000000000" pitchFamily="2" charset="2"/>
              <a:buChar char="v"/>
            </a:pPr>
            <a:r>
              <a:rPr lang="en-US" dirty="0"/>
              <a:t>Thorough evaluation of potential partners</a:t>
            </a:r>
          </a:p>
          <a:p>
            <a:pPr marL="342900" indent="-342900">
              <a:buFont typeface="Wingdings" panose="05000000000000000000" pitchFamily="2" charset="2"/>
              <a:buChar char="v"/>
            </a:pPr>
            <a:r>
              <a:rPr lang="en-US" dirty="0"/>
              <a:t>Expert advice on selecting the right partner for your business</a:t>
            </a:r>
          </a:p>
          <a:p>
            <a:pPr marL="342900" indent="-342900">
              <a:buFont typeface="Wingdings" panose="05000000000000000000" pitchFamily="2" charset="2"/>
              <a:buChar char="v"/>
            </a:pPr>
            <a:r>
              <a:rPr lang="en-US" dirty="0"/>
              <a:t>Reduced time and cost of finding a distribution partner</a:t>
            </a:r>
          </a:p>
          <a:p>
            <a:pPr marL="342900" indent="-342900">
              <a:buFont typeface="Wingdings" panose="05000000000000000000" pitchFamily="2" charset="2"/>
              <a:buChar char="v"/>
            </a:pPr>
            <a:r>
              <a:rPr lang="en-US" dirty="0"/>
              <a:t>Increased chances of success in your new market</a:t>
            </a:r>
          </a:p>
          <a:p>
            <a:endParaRPr lang="en-IN" dirty="0"/>
          </a:p>
        </p:txBody>
      </p:sp>
    </p:spTree>
    <p:extLst>
      <p:ext uri="{BB962C8B-B14F-4D97-AF65-F5344CB8AC3E}">
        <p14:creationId xmlns:p14="http://schemas.microsoft.com/office/powerpoint/2010/main" val="3522586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515458"/>
            <a:ext cx="5334000" cy="6370975"/>
          </a:xfrm>
          <a:prstGeom prst="rect">
            <a:avLst/>
          </a:prstGeom>
          <a:noFill/>
        </p:spPr>
        <p:txBody>
          <a:bodyPr wrap="square" rtlCol="0">
            <a:spAutoFit/>
          </a:bodyPr>
          <a:lstStyle/>
          <a:p>
            <a:r>
              <a:rPr lang="en-US" b="1" dirty="0" smtClean="0"/>
              <a:t>CONSUMER: </a:t>
            </a:r>
          </a:p>
          <a:p>
            <a:pPr marL="342900" indent="-342900">
              <a:buFont typeface="Wingdings" panose="05000000000000000000" pitchFamily="2" charset="2"/>
              <a:buChar char="v"/>
            </a:pPr>
            <a:r>
              <a:rPr lang="en-US" dirty="0" smtClean="0"/>
              <a:t>Food </a:t>
            </a:r>
            <a:r>
              <a:rPr lang="en-US" dirty="0"/>
              <a:t>&amp; Beverages</a:t>
            </a:r>
          </a:p>
          <a:p>
            <a:pPr marL="342900" indent="-342900">
              <a:buFont typeface="Wingdings" panose="05000000000000000000" pitchFamily="2" charset="2"/>
              <a:buChar char="v"/>
            </a:pPr>
            <a:r>
              <a:rPr lang="en-US" dirty="0"/>
              <a:t>Personal Care</a:t>
            </a:r>
          </a:p>
          <a:p>
            <a:pPr marL="342900" indent="-342900">
              <a:buFont typeface="Wingdings" panose="05000000000000000000" pitchFamily="2" charset="2"/>
              <a:buChar char="v"/>
            </a:pPr>
            <a:r>
              <a:rPr lang="en-US" dirty="0"/>
              <a:t>Other FMCG </a:t>
            </a:r>
            <a:r>
              <a:rPr lang="en-US" dirty="0" smtClean="0"/>
              <a:t>Products</a:t>
            </a:r>
          </a:p>
          <a:p>
            <a:endParaRPr lang="en-US" dirty="0" smtClean="0"/>
          </a:p>
          <a:p>
            <a:r>
              <a:rPr lang="en-US" b="1" dirty="0" smtClean="0"/>
              <a:t>PHARMA &amp; HEALTH CARE</a:t>
            </a:r>
          </a:p>
          <a:p>
            <a:pPr marL="342900" indent="-342900">
              <a:buFont typeface="Wingdings" panose="05000000000000000000" pitchFamily="2" charset="2"/>
              <a:buChar char="v"/>
            </a:pPr>
            <a:r>
              <a:rPr lang="en-US" dirty="0" smtClean="0"/>
              <a:t>Medical </a:t>
            </a:r>
            <a:r>
              <a:rPr lang="en-US" dirty="0"/>
              <a:t>&amp; </a:t>
            </a:r>
            <a:r>
              <a:rPr lang="en-US" dirty="0" smtClean="0"/>
              <a:t>Equipment's</a:t>
            </a:r>
            <a:endParaRPr lang="en-US" dirty="0"/>
          </a:p>
          <a:p>
            <a:pPr marL="342900" indent="-342900">
              <a:buFont typeface="Wingdings" panose="05000000000000000000" pitchFamily="2" charset="2"/>
              <a:buChar char="v"/>
            </a:pPr>
            <a:r>
              <a:rPr lang="en-US" dirty="0"/>
              <a:t>Medical </a:t>
            </a:r>
            <a:r>
              <a:rPr lang="en-US" dirty="0" smtClean="0"/>
              <a:t>Devices</a:t>
            </a:r>
          </a:p>
          <a:p>
            <a:pPr marL="342900" indent="-342900">
              <a:buFont typeface="Wingdings" panose="05000000000000000000" pitchFamily="2" charset="2"/>
              <a:buChar char="v"/>
            </a:pPr>
            <a:r>
              <a:rPr lang="en-US" dirty="0" smtClean="0"/>
              <a:t>Formulations / Bulk Drugs </a:t>
            </a:r>
          </a:p>
          <a:p>
            <a:pPr marL="342900" indent="-342900">
              <a:buFont typeface="Wingdings" panose="05000000000000000000" pitchFamily="2" charset="2"/>
              <a:buChar char="v"/>
            </a:pPr>
            <a:r>
              <a:rPr lang="en-US" dirty="0" smtClean="0"/>
              <a:t>Clinical Research</a:t>
            </a:r>
            <a:endParaRPr lang="en-US" dirty="0"/>
          </a:p>
          <a:p>
            <a:pPr marL="342900" indent="-342900">
              <a:buFont typeface="Wingdings" panose="05000000000000000000" pitchFamily="2" charset="2"/>
              <a:buChar char="v"/>
            </a:pPr>
            <a:r>
              <a:rPr lang="en-US" dirty="0" err="1" smtClean="0"/>
              <a:t>Nutraceuticals</a:t>
            </a:r>
            <a:r>
              <a:rPr lang="en-US" dirty="0" smtClean="0"/>
              <a:t>/</a:t>
            </a:r>
            <a:r>
              <a:rPr lang="en-US" dirty="0" err="1" smtClean="0"/>
              <a:t>Ayush</a:t>
            </a:r>
            <a:r>
              <a:rPr lang="en-US" dirty="0" smtClean="0"/>
              <a:t> Products</a:t>
            </a:r>
          </a:p>
          <a:p>
            <a:endParaRPr lang="en-US" dirty="0" smtClean="0"/>
          </a:p>
          <a:p>
            <a:r>
              <a:rPr lang="en-US" b="1" dirty="0" smtClean="0"/>
              <a:t>INDUSTRIAL </a:t>
            </a:r>
            <a:endParaRPr lang="en-US" b="1" dirty="0"/>
          </a:p>
          <a:p>
            <a:pPr marL="342900" indent="-342900">
              <a:buFont typeface="Wingdings" panose="05000000000000000000" pitchFamily="2" charset="2"/>
              <a:buChar char="v"/>
            </a:pPr>
            <a:r>
              <a:rPr lang="en-US" dirty="0" smtClean="0"/>
              <a:t>Equipment </a:t>
            </a:r>
            <a:r>
              <a:rPr lang="en-US" dirty="0"/>
              <a:t>&amp; Machinery</a:t>
            </a:r>
          </a:p>
          <a:p>
            <a:pPr marL="342900" indent="-342900">
              <a:buFont typeface="Wingdings" panose="05000000000000000000" pitchFamily="2" charset="2"/>
              <a:buChar char="v"/>
            </a:pPr>
            <a:r>
              <a:rPr lang="en-US" dirty="0"/>
              <a:t>Electronics</a:t>
            </a:r>
          </a:p>
          <a:p>
            <a:pPr marL="342900" indent="-342900">
              <a:buFont typeface="Wingdings" panose="05000000000000000000" pitchFamily="2" charset="2"/>
              <a:buChar char="v"/>
            </a:pPr>
            <a:r>
              <a:rPr lang="en-US" dirty="0"/>
              <a:t>General Engineering</a:t>
            </a:r>
          </a:p>
          <a:p>
            <a:pPr marL="342900" indent="-342900">
              <a:buFont typeface="Wingdings" panose="05000000000000000000" pitchFamily="2" charset="2"/>
              <a:buChar char="v"/>
            </a:pPr>
            <a:r>
              <a:rPr lang="en-US" dirty="0"/>
              <a:t>Food Processing &amp; </a:t>
            </a:r>
            <a:r>
              <a:rPr lang="en-US" dirty="0" smtClean="0"/>
              <a:t>Packaging</a:t>
            </a:r>
            <a:endParaRPr lang="en-IN" dirty="0"/>
          </a:p>
        </p:txBody>
      </p:sp>
      <p:sp>
        <p:nvSpPr>
          <p:cNvPr id="5" name="TextBox 4"/>
          <p:cNvSpPr txBox="1"/>
          <p:nvPr/>
        </p:nvSpPr>
        <p:spPr>
          <a:xfrm>
            <a:off x="6018212" y="152400"/>
            <a:ext cx="5562600" cy="6740307"/>
          </a:xfrm>
          <a:prstGeom prst="rect">
            <a:avLst/>
          </a:prstGeom>
          <a:noFill/>
        </p:spPr>
        <p:txBody>
          <a:bodyPr wrap="square" rtlCol="0">
            <a:spAutoFit/>
          </a:bodyPr>
          <a:lstStyle/>
          <a:p>
            <a:endParaRPr lang="en-US" b="1" dirty="0">
              <a:hlinkClick r:id="rId2"/>
            </a:endParaRPr>
          </a:p>
          <a:p>
            <a:r>
              <a:rPr lang="en-US" b="1" dirty="0" smtClean="0"/>
              <a:t>CABLES AND CONDUCTORS:</a:t>
            </a:r>
          </a:p>
          <a:p>
            <a:pPr marL="342900" indent="-342900">
              <a:buFont typeface="Wingdings" panose="05000000000000000000" pitchFamily="2" charset="2"/>
              <a:buChar char="v"/>
            </a:pPr>
            <a:r>
              <a:rPr lang="en-US" dirty="0" smtClean="0"/>
              <a:t>General Purpose </a:t>
            </a:r>
          </a:p>
          <a:p>
            <a:pPr marL="342900" indent="-342900">
              <a:buFont typeface="Wingdings" panose="05000000000000000000" pitchFamily="2" charset="2"/>
              <a:buChar char="v"/>
            </a:pPr>
            <a:r>
              <a:rPr lang="en-US" dirty="0" smtClean="0"/>
              <a:t>Electro mobility</a:t>
            </a:r>
          </a:p>
          <a:p>
            <a:pPr marL="342900" indent="-342900">
              <a:buFont typeface="Wingdings" panose="05000000000000000000" pitchFamily="2" charset="2"/>
              <a:buChar char="v"/>
            </a:pPr>
            <a:r>
              <a:rPr lang="en-US" dirty="0" smtClean="0"/>
              <a:t>Charging</a:t>
            </a:r>
          </a:p>
          <a:p>
            <a:pPr marL="342900" indent="-342900">
              <a:buFont typeface="Wingdings" panose="05000000000000000000" pitchFamily="2" charset="2"/>
              <a:buChar char="v"/>
            </a:pPr>
            <a:r>
              <a:rPr lang="en-US" dirty="0" smtClean="0"/>
              <a:t>Connectivity/Data Cables </a:t>
            </a:r>
          </a:p>
          <a:p>
            <a:pPr marL="342900" indent="-342900">
              <a:buFont typeface="Wingdings" panose="05000000000000000000" pitchFamily="2" charset="2"/>
              <a:buChar char="v"/>
            </a:pPr>
            <a:r>
              <a:rPr lang="en-US" dirty="0" smtClean="0"/>
              <a:t>Extra Flexibility</a:t>
            </a:r>
          </a:p>
          <a:p>
            <a:pPr marL="342900" indent="-342900">
              <a:buFont typeface="Wingdings" panose="05000000000000000000" pitchFamily="2" charset="2"/>
              <a:buChar char="v"/>
            </a:pPr>
            <a:r>
              <a:rPr lang="en-US" dirty="0" smtClean="0"/>
              <a:t>Weight Reduction</a:t>
            </a:r>
          </a:p>
          <a:p>
            <a:pPr marL="342900" indent="-342900">
              <a:buFont typeface="Wingdings" panose="05000000000000000000" pitchFamily="2" charset="2"/>
              <a:buChar char="v"/>
            </a:pPr>
            <a:r>
              <a:rPr lang="en-US" dirty="0" smtClean="0"/>
              <a:t>Optical Fiber </a:t>
            </a:r>
          </a:p>
          <a:p>
            <a:pPr marL="342900" indent="-342900">
              <a:buFont typeface="Wingdings" panose="05000000000000000000" pitchFamily="2" charset="2"/>
              <a:buChar char="v"/>
            </a:pPr>
            <a:r>
              <a:rPr lang="en-US" dirty="0" smtClean="0"/>
              <a:t>Single and multicore Electric Cables</a:t>
            </a:r>
          </a:p>
          <a:p>
            <a:pPr marL="342900" indent="-342900">
              <a:buFont typeface="Wingdings" panose="05000000000000000000" pitchFamily="2" charset="2"/>
              <a:buChar char="v"/>
            </a:pPr>
            <a:r>
              <a:rPr lang="en-US" dirty="0" smtClean="0"/>
              <a:t>Tailor Made </a:t>
            </a:r>
          </a:p>
          <a:p>
            <a:pPr marL="342900" indent="-342900">
              <a:buFont typeface="Wingdings" panose="05000000000000000000" pitchFamily="2" charset="2"/>
              <a:buChar char="v"/>
            </a:pPr>
            <a:r>
              <a:rPr lang="en-US" dirty="0" smtClean="0"/>
              <a:t>High </a:t>
            </a:r>
            <a:r>
              <a:rPr lang="en-US" dirty="0" err="1" smtClean="0"/>
              <a:t>Temparature</a:t>
            </a:r>
            <a:r>
              <a:rPr lang="en-US" dirty="0" smtClean="0"/>
              <a:t> Performance</a:t>
            </a:r>
          </a:p>
          <a:p>
            <a:pPr marL="342900" indent="-342900">
              <a:buFont typeface="Wingdings" panose="05000000000000000000" pitchFamily="2" charset="2"/>
              <a:buChar char="v"/>
            </a:pPr>
            <a:r>
              <a:rPr lang="en-US" dirty="0" err="1" smtClean="0"/>
              <a:t>Applicance</a:t>
            </a:r>
            <a:r>
              <a:rPr lang="en-US" dirty="0" smtClean="0"/>
              <a:t> &amp; Energy Cables </a:t>
            </a:r>
          </a:p>
          <a:p>
            <a:endParaRPr lang="en-US" b="1" dirty="0" smtClean="0">
              <a:hlinkClick r:id="rId3"/>
            </a:endParaRPr>
          </a:p>
          <a:p>
            <a:r>
              <a:rPr lang="en-US" b="1" dirty="0" smtClean="0"/>
              <a:t>DEFENCE:</a:t>
            </a:r>
          </a:p>
          <a:p>
            <a:pPr marL="342900" indent="-342900">
              <a:buFont typeface="Wingdings" panose="05000000000000000000" pitchFamily="2" charset="2"/>
              <a:buChar char="v"/>
            </a:pPr>
            <a:r>
              <a:rPr lang="en-US" dirty="0" smtClean="0"/>
              <a:t>Drones </a:t>
            </a:r>
            <a:endParaRPr lang="en-US" dirty="0"/>
          </a:p>
          <a:p>
            <a:pPr marL="342900" indent="-342900">
              <a:buFont typeface="Wingdings" panose="05000000000000000000" pitchFamily="2" charset="2"/>
              <a:buChar char="v"/>
            </a:pPr>
            <a:r>
              <a:rPr lang="en-US" dirty="0" smtClean="0"/>
              <a:t>Robotics- Humanoids </a:t>
            </a:r>
            <a:endParaRPr lang="en-US" b="1" dirty="0"/>
          </a:p>
          <a:p>
            <a:endParaRPr lang="en-US" b="1" dirty="0">
              <a:hlinkClick r:id="rId3"/>
            </a:endParaRPr>
          </a:p>
        </p:txBody>
      </p:sp>
      <p:sp>
        <p:nvSpPr>
          <p:cNvPr id="3" name="TextBox 2"/>
          <p:cNvSpPr txBox="1"/>
          <p:nvPr/>
        </p:nvSpPr>
        <p:spPr>
          <a:xfrm>
            <a:off x="303212" y="152400"/>
            <a:ext cx="2819400" cy="461665"/>
          </a:xfrm>
          <a:prstGeom prst="rect">
            <a:avLst/>
          </a:prstGeom>
          <a:noFill/>
        </p:spPr>
        <p:txBody>
          <a:bodyPr wrap="square" rtlCol="0">
            <a:spAutoFit/>
          </a:bodyPr>
          <a:lstStyle/>
          <a:p>
            <a:r>
              <a:rPr lang="en-US" b="1" dirty="0" smtClean="0">
                <a:solidFill>
                  <a:schemeClr val="accent6">
                    <a:lumMod val="50000"/>
                  </a:schemeClr>
                </a:solidFill>
              </a:rPr>
              <a:t>SECTORS: </a:t>
            </a:r>
            <a:endParaRPr lang="en-IN" b="1" dirty="0">
              <a:solidFill>
                <a:schemeClr val="accent6">
                  <a:lumMod val="50000"/>
                </a:schemeClr>
              </a:solidFill>
            </a:endParaRPr>
          </a:p>
        </p:txBody>
      </p:sp>
    </p:spTree>
    <p:extLst>
      <p:ext uri="{BB962C8B-B14F-4D97-AF65-F5344CB8AC3E}">
        <p14:creationId xmlns:p14="http://schemas.microsoft.com/office/powerpoint/2010/main" val="3490954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5612" y="685800"/>
            <a:ext cx="4876800" cy="5632311"/>
          </a:xfrm>
          <a:prstGeom prst="rect">
            <a:avLst/>
          </a:prstGeom>
          <a:noFill/>
        </p:spPr>
        <p:txBody>
          <a:bodyPr wrap="square" rtlCol="0">
            <a:spAutoFit/>
          </a:bodyPr>
          <a:lstStyle/>
          <a:p>
            <a:endParaRPr lang="en-US" dirty="0"/>
          </a:p>
          <a:p>
            <a:r>
              <a:rPr lang="en-US" b="1" dirty="0" smtClean="0"/>
              <a:t>POWER T&amp;D </a:t>
            </a:r>
          </a:p>
          <a:p>
            <a:pPr marL="342900" indent="-342900">
              <a:buFont typeface="Wingdings" panose="05000000000000000000" pitchFamily="2" charset="2"/>
              <a:buChar char="v"/>
            </a:pPr>
            <a:r>
              <a:rPr lang="en-US" dirty="0" smtClean="0"/>
              <a:t>Towers/Components Manufacturing </a:t>
            </a:r>
          </a:p>
          <a:p>
            <a:pPr marL="342900" indent="-342900">
              <a:buFont typeface="Wingdings" panose="05000000000000000000" pitchFamily="2" charset="2"/>
              <a:buChar char="v"/>
            </a:pPr>
            <a:r>
              <a:rPr lang="en-US" dirty="0" smtClean="0"/>
              <a:t>Cold Forms/HDG Items </a:t>
            </a:r>
          </a:p>
          <a:p>
            <a:pPr marL="342900" indent="-342900">
              <a:buFont typeface="Wingdings" panose="05000000000000000000" pitchFamily="2" charset="2"/>
              <a:buChar char="v"/>
            </a:pPr>
            <a:r>
              <a:rPr lang="en-US" dirty="0" smtClean="0"/>
              <a:t>Tanking </a:t>
            </a:r>
          </a:p>
          <a:p>
            <a:pPr marL="342900" indent="-342900">
              <a:buFont typeface="Wingdings" panose="05000000000000000000" pitchFamily="2" charset="2"/>
              <a:buChar char="v"/>
            </a:pPr>
            <a:r>
              <a:rPr lang="en-US" dirty="0" smtClean="0"/>
              <a:t>DTR’s/HV/EHV Transformers </a:t>
            </a:r>
          </a:p>
          <a:p>
            <a:pPr marL="342900" indent="-342900">
              <a:buFont typeface="Wingdings" panose="05000000000000000000" pitchFamily="2" charset="2"/>
              <a:buChar char="v"/>
            </a:pPr>
            <a:r>
              <a:rPr lang="en-US" dirty="0" smtClean="0"/>
              <a:t>Insulators</a:t>
            </a:r>
          </a:p>
          <a:p>
            <a:endParaRPr lang="en-US" b="1" dirty="0">
              <a:hlinkClick r:id="rId2"/>
            </a:endParaRPr>
          </a:p>
          <a:p>
            <a:r>
              <a:rPr lang="en-US" b="1" dirty="0" smtClean="0"/>
              <a:t>TECHNOLOGY:</a:t>
            </a:r>
          </a:p>
          <a:p>
            <a:pPr marL="342900" indent="-342900">
              <a:buFont typeface="Wingdings" panose="05000000000000000000" pitchFamily="2" charset="2"/>
              <a:buChar char="v"/>
            </a:pPr>
            <a:r>
              <a:rPr lang="en-US" dirty="0" smtClean="0"/>
              <a:t>Software</a:t>
            </a:r>
            <a:r>
              <a:rPr lang="en-US" dirty="0"/>
              <a:t>/ AI Data Centers</a:t>
            </a:r>
          </a:p>
          <a:p>
            <a:pPr marL="342900" indent="-342900">
              <a:buFont typeface="Wingdings" panose="05000000000000000000" pitchFamily="2" charset="2"/>
              <a:buChar char="v"/>
            </a:pPr>
            <a:r>
              <a:rPr lang="en-US" dirty="0"/>
              <a:t>IT Services</a:t>
            </a:r>
          </a:p>
          <a:p>
            <a:pPr marL="342900" indent="-342900">
              <a:buFont typeface="Wingdings" panose="05000000000000000000" pitchFamily="2" charset="2"/>
              <a:buChar char="v"/>
            </a:pPr>
            <a:r>
              <a:rPr lang="en-US" dirty="0"/>
              <a:t>Robotics</a:t>
            </a:r>
          </a:p>
          <a:p>
            <a:pPr marL="342900" indent="-342900">
              <a:buFont typeface="Wingdings" panose="05000000000000000000" pitchFamily="2" charset="2"/>
              <a:buChar char="v"/>
            </a:pPr>
            <a:r>
              <a:rPr lang="en-US" dirty="0"/>
              <a:t>Drones</a:t>
            </a:r>
          </a:p>
          <a:p>
            <a:endParaRPr lang="en-IN" dirty="0"/>
          </a:p>
        </p:txBody>
      </p:sp>
      <p:sp>
        <p:nvSpPr>
          <p:cNvPr id="4" name="TextBox 3"/>
          <p:cNvSpPr txBox="1"/>
          <p:nvPr/>
        </p:nvSpPr>
        <p:spPr>
          <a:xfrm>
            <a:off x="6170612" y="914400"/>
            <a:ext cx="4953000" cy="6001643"/>
          </a:xfrm>
          <a:prstGeom prst="rect">
            <a:avLst/>
          </a:prstGeom>
          <a:noFill/>
        </p:spPr>
        <p:txBody>
          <a:bodyPr wrap="square" rtlCol="0">
            <a:spAutoFit/>
          </a:bodyPr>
          <a:lstStyle/>
          <a:p>
            <a:r>
              <a:rPr lang="en-US" b="1" dirty="0" smtClean="0"/>
              <a:t>AUTOMOTIVE: </a:t>
            </a:r>
          </a:p>
          <a:p>
            <a:pPr marL="342900" indent="-342900">
              <a:buFont typeface="Wingdings" panose="05000000000000000000" pitchFamily="2" charset="2"/>
              <a:buChar char="v"/>
            </a:pPr>
            <a:r>
              <a:rPr lang="en-US" dirty="0" smtClean="0"/>
              <a:t>Original </a:t>
            </a:r>
            <a:r>
              <a:rPr lang="en-US" dirty="0"/>
              <a:t>Equipment Manufactures</a:t>
            </a:r>
          </a:p>
          <a:p>
            <a:pPr marL="342900" indent="-342900">
              <a:buFont typeface="Wingdings" panose="05000000000000000000" pitchFamily="2" charset="2"/>
              <a:buChar char="v"/>
            </a:pPr>
            <a:r>
              <a:rPr lang="en-US" dirty="0"/>
              <a:t>Electric </a:t>
            </a:r>
            <a:r>
              <a:rPr lang="en-US" dirty="0" smtClean="0"/>
              <a:t>Vehicles </a:t>
            </a:r>
            <a:endParaRPr lang="en-US" dirty="0"/>
          </a:p>
          <a:p>
            <a:pPr marL="342900" indent="-342900">
              <a:buFont typeface="Wingdings" panose="05000000000000000000" pitchFamily="2" charset="2"/>
              <a:buChar char="v"/>
            </a:pPr>
            <a:r>
              <a:rPr lang="en-US" dirty="0" smtClean="0"/>
              <a:t>Components</a:t>
            </a:r>
          </a:p>
          <a:p>
            <a:endParaRPr lang="en-US" dirty="0"/>
          </a:p>
          <a:p>
            <a:r>
              <a:rPr lang="en-US" b="1" dirty="0" smtClean="0"/>
              <a:t>REAL ESTATE/CONSTRUCTION</a:t>
            </a:r>
            <a:r>
              <a:rPr lang="en-US" dirty="0" smtClean="0"/>
              <a:t>:</a:t>
            </a:r>
          </a:p>
          <a:p>
            <a:pPr marL="342900" indent="-342900">
              <a:buFont typeface="Wingdings" panose="05000000000000000000" pitchFamily="2" charset="2"/>
              <a:buChar char="v"/>
            </a:pPr>
            <a:r>
              <a:rPr lang="en-US" dirty="0" smtClean="0"/>
              <a:t>Housing </a:t>
            </a:r>
          </a:p>
          <a:p>
            <a:pPr marL="342900" indent="-342900">
              <a:buFont typeface="Wingdings" panose="05000000000000000000" pitchFamily="2" charset="2"/>
              <a:buChar char="v"/>
            </a:pPr>
            <a:r>
              <a:rPr lang="en-US" dirty="0" smtClean="0"/>
              <a:t>Commercial </a:t>
            </a:r>
          </a:p>
          <a:p>
            <a:pPr marL="342900" indent="-342900">
              <a:buFont typeface="Wingdings" panose="05000000000000000000" pitchFamily="2" charset="2"/>
              <a:buChar char="v"/>
            </a:pPr>
            <a:r>
              <a:rPr lang="en-US" dirty="0" smtClean="0"/>
              <a:t>Tech Parks </a:t>
            </a:r>
          </a:p>
          <a:p>
            <a:pPr marL="342900" indent="-342900">
              <a:buFont typeface="Wingdings" panose="05000000000000000000" pitchFamily="2" charset="2"/>
              <a:buChar char="v"/>
            </a:pPr>
            <a:r>
              <a:rPr lang="en-US" dirty="0" smtClean="0"/>
              <a:t>Office Spaces</a:t>
            </a:r>
          </a:p>
          <a:p>
            <a:endParaRPr lang="en-US" b="1" dirty="0">
              <a:hlinkClick r:id="rId3"/>
            </a:endParaRPr>
          </a:p>
          <a:p>
            <a:r>
              <a:rPr lang="en-US" b="1" dirty="0"/>
              <a:t>RAILWAYS:</a:t>
            </a:r>
          </a:p>
          <a:p>
            <a:pPr marL="342900" indent="-342900">
              <a:buFont typeface="Wingdings" panose="05000000000000000000" pitchFamily="2" charset="2"/>
              <a:buChar char="v"/>
            </a:pPr>
            <a:r>
              <a:rPr lang="en-US" dirty="0" smtClean="0"/>
              <a:t>Emergency Lighting Units</a:t>
            </a:r>
          </a:p>
          <a:p>
            <a:pPr marL="342900" indent="-342900">
              <a:buFont typeface="Wingdings" panose="05000000000000000000" pitchFamily="2" charset="2"/>
              <a:buChar char="v"/>
            </a:pPr>
            <a:r>
              <a:rPr lang="en-US" dirty="0" smtClean="0"/>
              <a:t>Public Address and Passenger Information systems</a:t>
            </a:r>
          </a:p>
          <a:p>
            <a:pPr marL="342900" indent="-342900">
              <a:buFont typeface="Wingdings" panose="05000000000000000000" pitchFamily="2" charset="2"/>
              <a:buChar char="v"/>
            </a:pPr>
            <a:r>
              <a:rPr lang="en-US" dirty="0" smtClean="0"/>
              <a:t>S&amp;T </a:t>
            </a:r>
            <a:endParaRPr lang="en-IN" dirty="0"/>
          </a:p>
        </p:txBody>
      </p:sp>
    </p:spTree>
    <p:extLst>
      <p:ext uri="{BB962C8B-B14F-4D97-AF65-F5344CB8AC3E}">
        <p14:creationId xmlns:p14="http://schemas.microsoft.com/office/powerpoint/2010/main" val="727583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5612" y="228600"/>
            <a:ext cx="5638800" cy="6370975"/>
          </a:xfrm>
          <a:prstGeom prst="rect">
            <a:avLst/>
          </a:prstGeom>
          <a:noFill/>
        </p:spPr>
        <p:txBody>
          <a:bodyPr wrap="square" rtlCol="0">
            <a:spAutoFit/>
          </a:bodyPr>
          <a:lstStyle/>
          <a:p>
            <a:endParaRPr lang="en-US" dirty="0"/>
          </a:p>
          <a:p>
            <a:r>
              <a:rPr lang="en-US" b="1" dirty="0" smtClean="0"/>
              <a:t>SOLAR EPC:</a:t>
            </a:r>
          </a:p>
          <a:p>
            <a:pPr marL="342900" indent="-342900">
              <a:buFont typeface="Wingdings" panose="05000000000000000000" pitchFamily="2" charset="2"/>
              <a:buChar char="v"/>
            </a:pPr>
            <a:r>
              <a:rPr lang="en-US" b="1" dirty="0" smtClean="0"/>
              <a:t>Pre Design</a:t>
            </a:r>
          </a:p>
          <a:p>
            <a:pPr marL="342900" indent="-342900">
              <a:buFont typeface="Wingdings" panose="05000000000000000000" pitchFamily="2" charset="2"/>
              <a:buChar char="v"/>
            </a:pPr>
            <a:r>
              <a:rPr lang="en-US" b="1" dirty="0" smtClean="0"/>
              <a:t>Detailed Engineering Design</a:t>
            </a:r>
          </a:p>
          <a:p>
            <a:pPr marL="342900" indent="-342900">
              <a:buFont typeface="Wingdings" panose="05000000000000000000" pitchFamily="2" charset="2"/>
              <a:buChar char="v"/>
            </a:pPr>
            <a:r>
              <a:rPr lang="en-US" b="1" dirty="0" smtClean="0"/>
              <a:t>Structural Engineering</a:t>
            </a:r>
          </a:p>
          <a:p>
            <a:pPr marL="342900" indent="-342900">
              <a:buFont typeface="Wingdings" panose="05000000000000000000" pitchFamily="2" charset="2"/>
              <a:buChar char="v"/>
            </a:pPr>
            <a:r>
              <a:rPr lang="en-US" b="1" dirty="0" smtClean="0"/>
              <a:t>Site Survey &amp; Feasibility</a:t>
            </a:r>
          </a:p>
          <a:p>
            <a:pPr marL="342900" indent="-342900">
              <a:buFont typeface="Wingdings" panose="05000000000000000000" pitchFamily="2" charset="2"/>
              <a:buChar char="v"/>
            </a:pPr>
            <a:r>
              <a:rPr lang="en-US" b="1" dirty="0" smtClean="0"/>
              <a:t>Permit Design &amp; Compliance</a:t>
            </a:r>
          </a:p>
          <a:p>
            <a:pPr marL="342900" indent="-342900">
              <a:buFont typeface="Wingdings" panose="05000000000000000000" pitchFamily="2" charset="2"/>
              <a:buChar char="v"/>
            </a:pPr>
            <a:r>
              <a:rPr lang="en-US" b="1" dirty="0" smtClean="0"/>
              <a:t>PMC Services</a:t>
            </a:r>
          </a:p>
          <a:p>
            <a:pPr marL="342900" indent="-342900">
              <a:buFont typeface="Wingdings" panose="05000000000000000000" pitchFamily="2" charset="2"/>
              <a:buChar char="v"/>
            </a:pPr>
            <a:r>
              <a:rPr lang="en-US" b="1" dirty="0" smtClean="0"/>
              <a:t>Inspection Services</a:t>
            </a:r>
          </a:p>
          <a:p>
            <a:endParaRPr lang="en-US" b="1" dirty="0">
              <a:hlinkClick r:id="rId2"/>
            </a:endParaRPr>
          </a:p>
          <a:p>
            <a:r>
              <a:rPr lang="en-US" b="1" dirty="0" smtClean="0"/>
              <a:t>ENERGY ADVISORY:</a:t>
            </a:r>
          </a:p>
          <a:p>
            <a:pPr marL="342900" indent="-342900">
              <a:buFont typeface="Wingdings" panose="05000000000000000000" pitchFamily="2" charset="2"/>
              <a:buChar char="v"/>
            </a:pPr>
            <a:r>
              <a:rPr lang="en-US" b="1" dirty="0" smtClean="0"/>
              <a:t>Feasibility Studies </a:t>
            </a:r>
          </a:p>
          <a:p>
            <a:pPr marL="342900" indent="-342900">
              <a:buFont typeface="Wingdings" panose="05000000000000000000" pitchFamily="2" charset="2"/>
              <a:buChar char="v"/>
            </a:pPr>
            <a:r>
              <a:rPr lang="en-US" b="1" dirty="0" smtClean="0"/>
              <a:t>Transaction Advisory</a:t>
            </a:r>
          </a:p>
          <a:p>
            <a:pPr marL="342900" indent="-342900">
              <a:buFont typeface="Wingdings" panose="05000000000000000000" pitchFamily="2" charset="2"/>
              <a:buChar char="v"/>
            </a:pPr>
            <a:r>
              <a:rPr lang="en-US" b="1" dirty="0" smtClean="0"/>
              <a:t>EPC Bid Management</a:t>
            </a:r>
          </a:p>
          <a:p>
            <a:pPr marL="342900" indent="-342900">
              <a:buFont typeface="Wingdings" panose="05000000000000000000" pitchFamily="2" charset="2"/>
              <a:buChar char="v"/>
            </a:pPr>
            <a:r>
              <a:rPr lang="en-US" b="1" dirty="0" smtClean="0"/>
              <a:t>Energy Storage</a:t>
            </a:r>
          </a:p>
          <a:p>
            <a:pPr marL="342900" indent="-342900">
              <a:buFont typeface="Wingdings" panose="05000000000000000000" pitchFamily="2" charset="2"/>
              <a:buChar char="v"/>
            </a:pPr>
            <a:r>
              <a:rPr lang="en-US" b="1" dirty="0" smtClean="0"/>
              <a:t>Asset Monitoring</a:t>
            </a:r>
          </a:p>
          <a:p>
            <a:pPr marL="342900" indent="-342900">
              <a:buFont typeface="Wingdings" panose="05000000000000000000" pitchFamily="2" charset="2"/>
              <a:buChar char="v"/>
            </a:pPr>
            <a:r>
              <a:rPr lang="en-US" b="1" dirty="0" smtClean="0"/>
              <a:t>Environmental Engineering</a:t>
            </a:r>
            <a:endParaRPr lang="en-IN" dirty="0"/>
          </a:p>
        </p:txBody>
      </p:sp>
    </p:spTree>
    <p:extLst>
      <p:ext uri="{BB962C8B-B14F-4D97-AF65-F5344CB8AC3E}">
        <p14:creationId xmlns:p14="http://schemas.microsoft.com/office/powerpoint/2010/main" val="3996848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227012" y="381000"/>
            <a:ext cx="3429000" cy="542925"/>
          </a:xfrm>
          <a:prstGeom prst="rect">
            <a:avLst/>
          </a:prstGeom>
          <a:noFill/>
          <a:ln w="9525">
            <a:noFill/>
            <a:miter lim="800000"/>
            <a:headEnd/>
            <a:tailEnd/>
          </a:ln>
          <a:effectLst/>
        </p:spPr>
      </p:pic>
      <p:pic>
        <p:nvPicPr>
          <p:cNvPr id="4102" name="Picture 6"/>
          <p:cNvPicPr>
            <a:picLocks noChangeAspect="1" noChangeArrowheads="1"/>
          </p:cNvPicPr>
          <p:nvPr/>
        </p:nvPicPr>
        <p:blipFill>
          <a:blip r:embed="rId3"/>
          <a:srcRect/>
          <a:stretch>
            <a:fillRect/>
          </a:stretch>
        </p:blipFill>
        <p:spPr bwMode="auto">
          <a:xfrm>
            <a:off x="455612" y="1066800"/>
            <a:ext cx="1819275" cy="2181225"/>
          </a:xfrm>
          <a:prstGeom prst="rect">
            <a:avLst/>
          </a:prstGeom>
          <a:noFill/>
          <a:ln w="9525">
            <a:noFill/>
            <a:miter lim="800000"/>
            <a:headEnd/>
            <a:tailEnd/>
          </a:ln>
          <a:effectLst/>
        </p:spPr>
      </p:pic>
      <p:pic>
        <p:nvPicPr>
          <p:cNvPr id="4103" name="Picture 7"/>
          <p:cNvPicPr>
            <a:picLocks noChangeAspect="1" noChangeArrowheads="1"/>
          </p:cNvPicPr>
          <p:nvPr/>
        </p:nvPicPr>
        <p:blipFill>
          <a:blip r:embed="rId4"/>
          <a:srcRect/>
          <a:stretch>
            <a:fillRect/>
          </a:stretch>
        </p:blipFill>
        <p:spPr bwMode="auto">
          <a:xfrm>
            <a:off x="2436812" y="1143000"/>
            <a:ext cx="4506686" cy="2057400"/>
          </a:xfrm>
          <a:prstGeom prst="rect">
            <a:avLst/>
          </a:prstGeom>
          <a:noFill/>
          <a:ln w="9525">
            <a:noFill/>
            <a:miter lim="800000"/>
            <a:headEnd/>
            <a:tailEnd/>
          </a:ln>
          <a:effectLst/>
        </p:spPr>
      </p:pic>
      <p:pic>
        <p:nvPicPr>
          <p:cNvPr id="4104" name="Picture 8"/>
          <p:cNvPicPr>
            <a:picLocks noChangeAspect="1" noChangeArrowheads="1"/>
          </p:cNvPicPr>
          <p:nvPr/>
        </p:nvPicPr>
        <p:blipFill>
          <a:blip r:embed="rId5"/>
          <a:srcRect/>
          <a:stretch>
            <a:fillRect/>
          </a:stretch>
        </p:blipFill>
        <p:spPr bwMode="auto">
          <a:xfrm>
            <a:off x="7085012" y="3733800"/>
            <a:ext cx="2438400" cy="2589985"/>
          </a:xfrm>
          <a:prstGeom prst="rect">
            <a:avLst/>
          </a:prstGeom>
          <a:noFill/>
          <a:ln w="9525">
            <a:noFill/>
            <a:miter lim="800000"/>
            <a:headEnd/>
            <a:tailEnd/>
          </a:ln>
          <a:effectLst/>
        </p:spPr>
      </p:pic>
      <p:pic>
        <p:nvPicPr>
          <p:cNvPr id="4105" name="Picture 9"/>
          <p:cNvPicPr>
            <a:picLocks noChangeAspect="1" noChangeArrowheads="1"/>
          </p:cNvPicPr>
          <p:nvPr/>
        </p:nvPicPr>
        <p:blipFill>
          <a:blip r:embed="rId6"/>
          <a:srcRect/>
          <a:stretch>
            <a:fillRect/>
          </a:stretch>
        </p:blipFill>
        <p:spPr bwMode="auto">
          <a:xfrm>
            <a:off x="2436812" y="4038600"/>
            <a:ext cx="4151358" cy="1905000"/>
          </a:xfrm>
          <a:prstGeom prst="rect">
            <a:avLst/>
          </a:prstGeom>
          <a:noFill/>
          <a:ln w="9525">
            <a:noFill/>
            <a:miter lim="800000"/>
            <a:headEnd/>
            <a:tailEnd/>
          </a:ln>
          <a:effectLst/>
        </p:spPr>
      </p:pic>
      <p:pic>
        <p:nvPicPr>
          <p:cNvPr id="9" name="Picture 3"/>
          <p:cNvPicPr>
            <a:picLocks noChangeAspect="1" noChangeArrowheads="1"/>
          </p:cNvPicPr>
          <p:nvPr/>
        </p:nvPicPr>
        <p:blipFill>
          <a:blip r:embed="rId7"/>
          <a:srcRect/>
          <a:stretch>
            <a:fillRect/>
          </a:stretch>
        </p:blipFill>
        <p:spPr bwMode="auto">
          <a:xfrm>
            <a:off x="9552304" y="0"/>
            <a:ext cx="2665413" cy="6858000"/>
          </a:xfrm>
          <a:prstGeom prst="rect">
            <a:avLst/>
          </a:prstGeom>
          <a:noFill/>
          <a:ln w="9525">
            <a:noFill/>
            <a:miter lim="800000"/>
            <a:headEnd/>
            <a:tailEnd/>
          </a:ln>
          <a:effectLst/>
        </p:spPr>
      </p:pic>
      <p:sp>
        <p:nvSpPr>
          <p:cNvPr id="8" name="object 2"/>
          <p:cNvSpPr/>
          <p:nvPr/>
        </p:nvSpPr>
        <p:spPr>
          <a:xfrm>
            <a:off x="532765" y="4823461"/>
            <a:ext cx="11656060" cy="2034539"/>
          </a:xfrm>
          <a:custGeom>
            <a:avLst/>
            <a:gdLst/>
            <a:ahLst/>
            <a:cxnLst/>
            <a:rect l="l" t="t" r="r" b="b"/>
            <a:pathLst>
              <a:path w="11656060" h="2034540">
                <a:moveTo>
                  <a:pt x="11655552" y="531114"/>
                </a:moveTo>
                <a:lnTo>
                  <a:pt x="11608600" y="525894"/>
                </a:lnTo>
                <a:lnTo>
                  <a:pt x="11557483" y="528535"/>
                </a:lnTo>
                <a:lnTo>
                  <a:pt x="11505324" y="538302"/>
                </a:lnTo>
                <a:lnTo>
                  <a:pt x="11455248" y="554456"/>
                </a:lnTo>
                <a:lnTo>
                  <a:pt x="11410379" y="576262"/>
                </a:lnTo>
                <a:lnTo>
                  <a:pt x="11373866" y="602996"/>
                </a:lnTo>
                <a:lnTo>
                  <a:pt x="11336947" y="645388"/>
                </a:lnTo>
                <a:lnTo>
                  <a:pt x="11313389" y="692619"/>
                </a:lnTo>
                <a:lnTo>
                  <a:pt x="11303622" y="744258"/>
                </a:lnTo>
                <a:lnTo>
                  <a:pt x="11308080" y="799846"/>
                </a:lnTo>
                <a:lnTo>
                  <a:pt x="11309198" y="808647"/>
                </a:lnTo>
                <a:lnTo>
                  <a:pt x="11308969" y="815873"/>
                </a:lnTo>
                <a:lnTo>
                  <a:pt x="11307394" y="821982"/>
                </a:lnTo>
                <a:lnTo>
                  <a:pt x="11304524" y="827405"/>
                </a:lnTo>
                <a:lnTo>
                  <a:pt x="11301603" y="830834"/>
                </a:lnTo>
                <a:lnTo>
                  <a:pt x="11300841" y="830580"/>
                </a:lnTo>
                <a:lnTo>
                  <a:pt x="11288192" y="833132"/>
                </a:lnTo>
                <a:lnTo>
                  <a:pt x="11263440" y="838885"/>
                </a:lnTo>
                <a:lnTo>
                  <a:pt x="11250803" y="841502"/>
                </a:lnTo>
                <a:lnTo>
                  <a:pt x="11242993" y="674446"/>
                </a:lnTo>
                <a:lnTo>
                  <a:pt x="11240110" y="619493"/>
                </a:lnTo>
                <a:lnTo>
                  <a:pt x="11236706" y="564896"/>
                </a:lnTo>
                <a:lnTo>
                  <a:pt x="11242472" y="529793"/>
                </a:lnTo>
                <a:lnTo>
                  <a:pt x="11261750" y="509358"/>
                </a:lnTo>
                <a:lnTo>
                  <a:pt x="11286884" y="500659"/>
                </a:lnTo>
                <a:lnTo>
                  <a:pt x="11310239" y="500761"/>
                </a:lnTo>
                <a:lnTo>
                  <a:pt x="11361979" y="498665"/>
                </a:lnTo>
                <a:lnTo>
                  <a:pt x="11400041" y="479285"/>
                </a:lnTo>
                <a:lnTo>
                  <a:pt x="11428413" y="447598"/>
                </a:lnTo>
                <a:lnTo>
                  <a:pt x="11451082" y="408559"/>
                </a:lnTo>
                <a:lnTo>
                  <a:pt x="11483188" y="341782"/>
                </a:lnTo>
                <a:lnTo>
                  <a:pt x="11502606" y="310108"/>
                </a:lnTo>
                <a:lnTo>
                  <a:pt x="11529314" y="281940"/>
                </a:lnTo>
                <a:lnTo>
                  <a:pt x="11477955" y="277533"/>
                </a:lnTo>
                <a:lnTo>
                  <a:pt x="11431994" y="281711"/>
                </a:lnTo>
                <a:lnTo>
                  <a:pt x="11391722" y="294259"/>
                </a:lnTo>
                <a:lnTo>
                  <a:pt x="11357394" y="314985"/>
                </a:lnTo>
                <a:lnTo>
                  <a:pt x="11329302" y="343700"/>
                </a:lnTo>
                <a:lnTo>
                  <a:pt x="11307724" y="380187"/>
                </a:lnTo>
                <a:lnTo>
                  <a:pt x="11292942" y="424268"/>
                </a:lnTo>
                <a:lnTo>
                  <a:pt x="11285220" y="475742"/>
                </a:lnTo>
                <a:lnTo>
                  <a:pt x="11280750" y="491807"/>
                </a:lnTo>
                <a:lnTo>
                  <a:pt x="11271720" y="501129"/>
                </a:lnTo>
                <a:lnTo>
                  <a:pt x="11261217" y="505193"/>
                </a:lnTo>
                <a:lnTo>
                  <a:pt x="11252327" y="505460"/>
                </a:lnTo>
                <a:lnTo>
                  <a:pt x="11238230" y="504317"/>
                </a:lnTo>
                <a:lnTo>
                  <a:pt x="11241405" y="473964"/>
                </a:lnTo>
                <a:lnTo>
                  <a:pt x="11244174" y="441642"/>
                </a:lnTo>
                <a:lnTo>
                  <a:pt x="11246498" y="408089"/>
                </a:lnTo>
                <a:lnTo>
                  <a:pt x="11247882" y="376783"/>
                </a:lnTo>
                <a:lnTo>
                  <a:pt x="11247882" y="351155"/>
                </a:lnTo>
                <a:lnTo>
                  <a:pt x="11252962" y="346837"/>
                </a:lnTo>
                <a:lnTo>
                  <a:pt x="11259058" y="341122"/>
                </a:lnTo>
                <a:lnTo>
                  <a:pt x="11263503" y="334264"/>
                </a:lnTo>
                <a:lnTo>
                  <a:pt x="11276597" y="305612"/>
                </a:lnTo>
                <a:lnTo>
                  <a:pt x="11280724" y="276644"/>
                </a:lnTo>
                <a:lnTo>
                  <a:pt x="11277156" y="247434"/>
                </a:lnTo>
                <a:lnTo>
                  <a:pt x="11253318" y="191490"/>
                </a:lnTo>
                <a:lnTo>
                  <a:pt x="11218012" y="143484"/>
                </a:lnTo>
                <a:lnTo>
                  <a:pt x="11198225" y="120904"/>
                </a:lnTo>
                <a:lnTo>
                  <a:pt x="11185360" y="105600"/>
                </a:lnTo>
                <a:lnTo>
                  <a:pt x="11164253" y="71780"/>
                </a:lnTo>
                <a:lnTo>
                  <a:pt x="11151641" y="27813"/>
                </a:lnTo>
                <a:lnTo>
                  <a:pt x="11151426" y="14427"/>
                </a:lnTo>
                <a:lnTo>
                  <a:pt x="11153140" y="0"/>
                </a:lnTo>
                <a:lnTo>
                  <a:pt x="11142599" y="16852"/>
                </a:lnTo>
                <a:lnTo>
                  <a:pt x="11121390" y="68072"/>
                </a:lnTo>
                <a:lnTo>
                  <a:pt x="11108411" y="106070"/>
                </a:lnTo>
                <a:lnTo>
                  <a:pt x="11099635" y="144818"/>
                </a:lnTo>
                <a:lnTo>
                  <a:pt x="11095952" y="184378"/>
                </a:lnTo>
                <a:lnTo>
                  <a:pt x="11098276" y="224790"/>
                </a:lnTo>
                <a:lnTo>
                  <a:pt x="11121771" y="287870"/>
                </a:lnTo>
                <a:lnTo>
                  <a:pt x="11169269" y="335788"/>
                </a:lnTo>
                <a:lnTo>
                  <a:pt x="11212462" y="358152"/>
                </a:lnTo>
                <a:lnTo>
                  <a:pt x="11237595" y="361061"/>
                </a:lnTo>
                <a:lnTo>
                  <a:pt x="11234928" y="366268"/>
                </a:lnTo>
                <a:lnTo>
                  <a:pt x="11229289" y="417791"/>
                </a:lnTo>
                <a:lnTo>
                  <a:pt x="11219307" y="482219"/>
                </a:lnTo>
                <a:lnTo>
                  <a:pt x="11216005" y="499999"/>
                </a:lnTo>
                <a:lnTo>
                  <a:pt x="11209909" y="497078"/>
                </a:lnTo>
                <a:lnTo>
                  <a:pt x="11206480" y="493903"/>
                </a:lnTo>
                <a:lnTo>
                  <a:pt x="11204194" y="489077"/>
                </a:lnTo>
                <a:lnTo>
                  <a:pt x="11203813" y="481965"/>
                </a:lnTo>
                <a:lnTo>
                  <a:pt x="11194415" y="431292"/>
                </a:lnTo>
                <a:lnTo>
                  <a:pt x="11172000" y="391756"/>
                </a:lnTo>
                <a:lnTo>
                  <a:pt x="11139729" y="360692"/>
                </a:lnTo>
                <a:lnTo>
                  <a:pt x="11100765" y="335394"/>
                </a:lnTo>
                <a:lnTo>
                  <a:pt x="11058271" y="313182"/>
                </a:lnTo>
                <a:lnTo>
                  <a:pt x="11015155" y="293547"/>
                </a:lnTo>
                <a:lnTo>
                  <a:pt x="10972952" y="273011"/>
                </a:lnTo>
                <a:lnTo>
                  <a:pt x="10935462" y="246024"/>
                </a:lnTo>
                <a:lnTo>
                  <a:pt x="10906506" y="207010"/>
                </a:lnTo>
                <a:lnTo>
                  <a:pt x="10900004" y="254279"/>
                </a:lnTo>
                <a:lnTo>
                  <a:pt x="10901070" y="301586"/>
                </a:lnTo>
                <a:lnTo>
                  <a:pt x="10909110" y="347814"/>
                </a:lnTo>
                <a:lnTo>
                  <a:pt x="10923575" y="391845"/>
                </a:lnTo>
                <a:lnTo>
                  <a:pt x="10943895" y="432574"/>
                </a:lnTo>
                <a:lnTo>
                  <a:pt x="10969498" y="468858"/>
                </a:lnTo>
                <a:lnTo>
                  <a:pt x="10999826" y="499579"/>
                </a:lnTo>
                <a:lnTo>
                  <a:pt x="11034293" y="523633"/>
                </a:lnTo>
                <a:lnTo>
                  <a:pt x="11072368" y="539877"/>
                </a:lnTo>
                <a:lnTo>
                  <a:pt x="11124527" y="547992"/>
                </a:lnTo>
                <a:lnTo>
                  <a:pt x="11141202" y="546100"/>
                </a:lnTo>
                <a:lnTo>
                  <a:pt x="11175911" y="544474"/>
                </a:lnTo>
                <a:lnTo>
                  <a:pt x="11195812" y="556298"/>
                </a:lnTo>
                <a:lnTo>
                  <a:pt x="11204842" y="578650"/>
                </a:lnTo>
                <a:lnTo>
                  <a:pt x="11206988" y="608584"/>
                </a:lnTo>
                <a:lnTo>
                  <a:pt x="11206988" y="882142"/>
                </a:lnTo>
                <a:lnTo>
                  <a:pt x="11188192" y="870775"/>
                </a:lnTo>
                <a:lnTo>
                  <a:pt x="11176432" y="858088"/>
                </a:lnTo>
                <a:lnTo>
                  <a:pt x="11171733" y="844537"/>
                </a:lnTo>
                <a:lnTo>
                  <a:pt x="11174095" y="830580"/>
                </a:lnTo>
                <a:lnTo>
                  <a:pt x="11186452" y="776719"/>
                </a:lnTo>
                <a:lnTo>
                  <a:pt x="11177816" y="729005"/>
                </a:lnTo>
                <a:lnTo>
                  <a:pt x="11153635" y="685977"/>
                </a:lnTo>
                <a:lnTo>
                  <a:pt x="11119358" y="646176"/>
                </a:lnTo>
                <a:lnTo>
                  <a:pt x="11089259" y="619099"/>
                </a:lnTo>
                <a:lnTo>
                  <a:pt x="11055947" y="596150"/>
                </a:lnTo>
                <a:lnTo>
                  <a:pt x="11020298" y="576707"/>
                </a:lnTo>
                <a:lnTo>
                  <a:pt x="10983214" y="560197"/>
                </a:lnTo>
                <a:lnTo>
                  <a:pt x="10941075" y="542912"/>
                </a:lnTo>
                <a:lnTo>
                  <a:pt x="10899877" y="524065"/>
                </a:lnTo>
                <a:lnTo>
                  <a:pt x="10860507" y="501573"/>
                </a:lnTo>
                <a:lnTo>
                  <a:pt x="10823880" y="473367"/>
                </a:lnTo>
                <a:lnTo>
                  <a:pt x="10790911" y="437337"/>
                </a:lnTo>
                <a:lnTo>
                  <a:pt x="10762488" y="391414"/>
                </a:lnTo>
                <a:lnTo>
                  <a:pt x="10765892" y="443953"/>
                </a:lnTo>
                <a:lnTo>
                  <a:pt x="10769892" y="494525"/>
                </a:lnTo>
                <a:lnTo>
                  <a:pt x="10775277" y="543267"/>
                </a:lnTo>
                <a:lnTo>
                  <a:pt x="10782846" y="590321"/>
                </a:lnTo>
                <a:lnTo>
                  <a:pt x="10793400" y="635838"/>
                </a:lnTo>
                <a:lnTo>
                  <a:pt x="10807725" y="679932"/>
                </a:lnTo>
                <a:lnTo>
                  <a:pt x="10826623" y="722757"/>
                </a:lnTo>
                <a:lnTo>
                  <a:pt x="10851934" y="764159"/>
                </a:lnTo>
                <a:lnTo>
                  <a:pt x="10881805" y="800163"/>
                </a:lnTo>
                <a:lnTo>
                  <a:pt x="10915764" y="830389"/>
                </a:lnTo>
                <a:lnTo>
                  <a:pt x="10953394" y="854417"/>
                </a:lnTo>
                <a:lnTo>
                  <a:pt x="10994250" y="871855"/>
                </a:lnTo>
                <a:lnTo>
                  <a:pt x="11037888" y="882307"/>
                </a:lnTo>
                <a:lnTo>
                  <a:pt x="11083887" y="885355"/>
                </a:lnTo>
                <a:lnTo>
                  <a:pt x="11131804" y="880618"/>
                </a:lnTo>
                <a:lnTo>
                  <a:pt x="11151692" y="879259"/>
                </a:lnTo>
                <a:lnTo>
                  <a:pt x="11178794" y="908685"/>
                </a:lnTo>
                <a:lnTo>
                  <a:pt x="11189792" y="953452"/>
                </a:lnTo>
                <a:lnTo>
                  <a:pt x="11191367" y="999350"/>
                </a:lnTo>
                <a:lnTo>
                  <a:pt x="11181715" y="1331976"/>
                </a:lnTo>
                <a:lnTo>
                  <a:pt x="11190859" y="1331976"/>
                </a:lnTo>
                <a:lnTo>
                  <a:pt x="11190859" y="1567027"/>
                </a:lnTo>
                <a:lnTo>
                  <a:pt x="11186122" y="1613928"/>
                </a:lnTo>
                <a:lnTo>
                  <a:pt x="11186071" y="1614449"/>
                </a:lnTo>
                <a:lnTo>
                  <a:pt x="11172317" y="1658708"/>
                </a:lnTo>
                <a:lnTo>
                  <a:pt x="11150676" y="1698586"/>
                </a:lnTo>
                <a:lnTo>
                  <a:pt x="11121962" y="1733410"/>
                </a:lnTo>
                <a:lnTo>
                  <a:pt x="11087138" y="1762137"/>
                </a:lnTo>
                <a:lnTo>
                  <a:pt x="11047159" y="1783842"/>
                </a:lnTo>
                <a:lnTo>
                  <a:pt x="11002975" y="1797545"/>
                </a:lnTo>
                <a:lnTo>
                  <a:pt x="10955528" y="1802320"/>
                </a:lnTo>
                <a:lnTo>
                  <a:pt x="493763" y="1802320"/>
                </a:lnTo>
                <a:lnTo>
                  <a:pt x="493763" y="1759292"/>
                </a:lnTo>
                <a:lnTo>
                  <a:pt x="485228" y="1723745"/>
                </a:lnTo>
                <a:lnTo>
                  <a:pt x="461746" y="1694154"/>
                </a:lnTo>
                <a:lnTo>
                  <a:pt x="438264" y="1680273"/>
                </a:lnTo>
                <a:lnTo>
                  <a:pt x="426580" y="1673364"/>
                </a:lnTo>
                <a:lnTo>
                  <a:pt x="382955" y="1664208"/>
                </a:lnTo>
                <a:lnTo>
                  <a:pt x="288912" y="1659267"/>
                </a:lnTo>
                <a:lnTo>
                  <a:pt x="288912" y="1686915"/>
                </a:lnTo>
                <a:lnTo>
                  <a:pt x="288912" y="1973211"/>
                </a:lnTo>
                <a:lnTo>
                  <a:pt x="284784" y="1977326"/>
                </a:lnTo>
                <a:lnTo>
                  <a:pt x="274599" y="1977326"/>
                </a:lnTo>
                <a:lnTo>
                  <a:pt x="270471" y="1973211"/>
                </a:lnTo>
                <a:lnTo>
                  <a:pt x="270471" y="1686915"/>
                </a:lnTo>
                <a:lnTo>
                  <a:pt x="271500" y="1684629"/>
                </a:lnTo>
                <a:lnTo>
                  <a:pt x="273177" y="1682965"/>
                </a:lnTo>
                <a:lnTo>
                  <a:pt x="279692" y="1680273"/>
                </a:lnTo>
                <a:lnTo>
                  <a:pt x="286207" y="1682965"/>
                </a:lnTo>
                <a:lnTo>
                  <a:pt x="287883" y="1684629"/>
                </a:lnTo>
                <a:lnTo>
                  <a:pt x="288912" y="1686915"/>
                </a:lnTo>
                <a:lnTo>
                  <a:pt x="288912" y="1659267"/>
                </a:lnTo>
                <a:lnTo>
                  <a:pt x="249885" y="1657223"/>
                </a:lnTo>
                <a:lnTo>
                  <a:pt x="249885" y="1686915"/>
                </a:lnTo>
                <a:lnTo>
                  <a:pt x="249885" y="1973211"/>
                </a:lnTo>
                <a:lnTo>
                  <a:pt x="245757" y="1977326"/>
                </a:lnTo>
                <a:lnTo>
                  <a:pt x="235572" y="1977326"/>
                </a:lnTo>
                <a:lnTo>
                  <a:pt x="231444" y="1973211"/>
                </a:lnTo>
                <a:lnTo>
                  <a:pt x="231444" y="1686915"/>
                </a:lnTo>
                <a:lnTo>
                  <a:pt x="232473" y="1684629"/>
                </a:lnTo>
                <a:lnTo>
                  <a:pt x="234149" y="1682965"/>
                </a:lnTo>
                <a:lnTo>
                  <a:pt x="240665" y="1680273"/>
                </a:lnTo>
                <a:lnTo>
                  <a:pt x="247192" y="1682965"/>
                </a:lnTo>
                <a:lnTo>
                  <a:pt x="248856" y="1684629"/>
                </a:lnTo>
                <a:lnTo>
                  <a:pt x="249885" y="1686915"/>
                </a:lnTo>
                <a:lnTo>
                  <a:pt x="249885" y="1657223"/>
                </a:lnTo>
                <a:lnTo>
                  <a:pt x="210870" y="1655178"/>
                </a:lnTo>
                <a:lnTo>
                  <a:pt x="210870" y="1686915"/>
                </a:lnTo>
                <a:lnTo>
                  <a:pt x="210870" y="1973211"/>
                </a:lnTo>
                <a:lnTo>
                  <a:pt x="206743" y="1977326"/>
                </a:lnTo>
                <a:lnTo>
                  <a:pt x="196557" y="1977326"/>
                </a:lnTo>
                <a:lnTo>
                  <a:pt x="192417" y="1973211"/>
                </a:lnTo>
                <a:lnTo>
                  <a:pt x="192430" y="1686915"/>
                </a:lnTo>
                <a:lnTo>
                  <a:pt x="193459" y="1684629"/>
                </a:lnTo>
                <a:lnTo>
                  <a:pt x="195122" y="1682965"/>
                </a:lnTo>
                <a:lnTo>
                  <a:pt x="201650" y="1680273"/>
                </a:lnTo>
                <a:lnTo>
                  <a:pt x="208165" y="1682965"/>
                </a:lnTo>
                <a:lnTo>
                  <a:pt x="209829" y="1684629"/>
                </a:lnTo>
                <a:lnTo>
                  <a:pt x="210870" y="1686915"/>
                </a:lnTo>
                <a:lnTo>
                  <a:pt x="210870" y="1655178"/>
                </a:lnTo>
                <a:lnTo>
                  <a:pt x="156210" y="1652295"/>
                </a:lnTo>
                <a:lnTo>
                  <a:pt x="156210" y="1629321"/>
                </a:lnTo>
                <a:lnTo>
                  <a:pt x="149923" y="1623060"/>
                </a:lnTo>
                <a:lnTo>
                  <a:pt x="134429" y="1623060"/>
                </a:lnTo>
                <a:lnTo>
                  <a:pt x="128143" y="1629321"/>
                </a:lnTo>
                <a:lnTo>
                  <a:pt x="128143" y="1701977"/>
                </a:lnTo>
                <a:lnTo>
                  <a:pt x="27063" y="1701977"/>
                </a:lnTo>
                <a:lnTo>
                  <a:pt x="16522" y="1704098"/>
                </a:lnTo>
                <a:lnTo>
                  <a:pt x="7924" y="1709877"/>
                </a:lnTo>
                <a:lnTo>
                  <a:pt x="2120" y="1718449"/>
                </a:lnTo>
                <a:lnTo>
                  <a:pt x="0" y="1728939"/>
                </a:lnTo>
                <a:lnTo>
                  <a:pt x="2120" y="1739442"/>
                </a:lnTo>
                <a:lnTo>
                  <a:pt x="7924" y="1748015"/>
                </a:lnTo>
                <a:lnTo>
                  <a:pt x="16522" y="1753806"/>
                </a:lnTo>
                <a:lnTo>
                  <a:pt x="27063" y="1755914"/>
                </a:lnTo>
                <a:lnTo>
                  <a:pt x="128143" y="1755914"/>
                </a:lnTo>
                <a:lnTo>
                  <a:pt x="128143" y="1901685"/>
                </a:lnTo>
                <a:lnTo>
                  <a:pt x="27063" y="1901685"/>
                </a:lnTo>
                <a:lnTo>
                  <a:pt x="16522" y="1903806"/>
                </a:lnTo>
                <a:lnTo>
                  <a:pt x="7924" y="1909597"/>
                </a:lnTo>
                <a:lnTo>
                  <a:pt x="2120" y="1918169"/>
                </a:lnTo>
                <a:lnTo>
                  <a:pt x="0" y="1928660"/>
                </a:lnTo>
                <a:lnTo>
                  <a:pt x="2120" y="1939163"/>
                </a:lnTo>
                <a:lnTo>
                  <a:pt x="7924" y="1947722"/>
                </a:lnTo>
                <a:lnTo>
                  <a:pt x="16522" y="1953514"/>
                </a:lnTo>
                <a:lnTo>
                  <a:pt x="27063" y="1955622"/>
                </a:lnTo>
                <a:lnTo>
                  <a:pt x="128143" y="1955622"/>
                </a:lnTo>
                <a:lnTo>
                  <a:pt x="128143" y="2028278"/>
                </a:lnTo>
                <a:lnTo>
                  <a:pt x="134429" y="2034540"/>
                </a:lnTo>
                <a:lnTo>
                  <a:pt x="149923" y="2034540"/>
                </a:lnTo>
                <a:lnTo>
                  <a:pt x="156210" y="2028278"/>
                </a:lnTo>
                <a:lnTo>
                  <a:pt x="156210" y="2007311"/>
                </a:lnTo>
                <a:lnTo>
                  <a:pt x="382955" y="1995385"/>
                </a:lnTo>
                <a:lnTo>
                  <a:pt x="426580" y="1986241"/>
                </a:lnTo>
                <a:lnTo>
                  <a:pt x="441655" y="1977326"/>
                </a:lnTo>
                <a:lnTo>
                  <a:pt x="461746" y="1965464"/>
                </a:lnTo>
                <a:lnTo>
                  <a:pt x="485228" y="1935873"/>
                </a:lnTo>
                <a:lnTo>
                  <a:pt x="493763" y="1900313"/>
                </a:lnTo>
                <a:lnTo>
                  <a:pt x="493763" y="1884489"/>
                </a:lnTo>
                <a:lnTo>
                  <a:pt x="10955350" y="1884489"/>
                </a:lnTo>
                <a:lnTo>
                  <a:pt x="11002442" y="1881035"/>
                </a:lnTo>
                <a:lnTo>
                  <a:pt x="11047235" y="1871040"/>
                </a:lnTo>
                <a:lnTo>
                  <a:pt x="11089386" y="1854974"/>
                </a:lnTo>
                <a:lnTo>
                  <a:pt x="11128426" y="1833333"/>
                </a:lnTo>
                <a:lnTo>
                  <a:pt x="11163846" y="1806613"/>
                </a:lnTo>
                <a:lnTo>
                  <a:pt x="11195152" y="1775294"/>
                </a:lnTo>
                <a:lnTo>
                  <a:pt x="11221885" y="1739874"/>
                </a:lnTo>
                <a:lnTo>
                  <a:pt x="11243513" y="1700847"/>
                </a:lnTo>
                <a:lnTo>
                  <a:pt x="11259579" y="1658708"/>
                </a:lnTo>
                <a:lnTo>
                  <a:pt x="11269459" y="1614449"/>
                </a:lnTo>
                <a:lnTo>
                  <a:pt x="11269586" y="1613928"/>
                </a:lnTo>
                <a:lnTo>
                  <a:pt x="11273015" y="1567027"/>
                </a:lnTo>
                <a:lnTo>
                  <a:pt x="11273028" y="1331976"/>
                </a:lnTo>
                <a:lnTo>
                  <a:pt x="11262360" y="1331976"/>
                </a:lnTo>
                <a:lnTo>
                  <a:pt x="11249279" y="949325"/>
                </a:lnTo>
                <a:lnTo>
                  <a:pt x="11249050" y="912901"/>
                </a:lnTo>
                <a:lnTo>
                  <a:pt x="11255896" y="881748"/>
                </a:lnTo>
                <a:lnTo>
                  <a:pt x="11273904" y="857046"/>
                </a:lnTo>
                <a:lnTo>
                  <a:pt x="11307191" y="839978"/>
                </a:lnTo>
                <a:lnTo>
                  <a:pt x="11306937" y="838581"/>
                </a:lnTo>
                <a:lnTo>
                  <a:pt x="11314176" y="837692"/>
                </a:lnTo>
                <a:lnTo>
                  <a:pt x="11328819" y="829919"/>
                </a:lnTo>
                <a:lnTo>
                  <a:pt x="11336693" y="827798"/>
                </a:lnTo>
                <a:lnTo>
                  <a:pt x="11392941" y="838301"/>
                </a:lnTo>
                <a:lnTo>
                  <a:pt x="11432896" y="828014"/>
                </a:lnTo>
                <a:lnTo>
                  <a:pt x="11467592" y="803668"/>
                </a:lnTo>
                <a:lnTo>
                  <a:pt x="11499088" y="770255"/>
                </a:lnTo>
                <a:lnTo>
                  <a:pt x="11538737" y="706932"/>
                </a:lnTo>
                <a:lnTo>
                  <a:pt x="11567922" y="638937"/>
                </a:lnTo>
                <a:lnTo>
                  <a:pt x="11583378" y="606894"/>
                </a:lnTo>
                <a:lnTo>
                  <a:pt x="11602352" y="577367"/>
                </a:lnTo>
                <a:lnTo>
                  <a:pt x="11626012" y="551662"/>
                </a:lnTo>
                <a:lnTo>
                  <a:pt x="11655552" y="531114"/>
                </a:lnTo>
                <a:close/>
              </a:path>
            </a:pathLst>
          </a:custGeom>
          <a:solidFill>
            <a:srgbClr val="B4DD95"/>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50812" y="304800"/>
            <a:ext cx="5010150" cy="504825"/>
          </a:xfrm>
          <a:prstGeom prst="rect">
            <a:avLst/>
          </a:prstGeom>
          <a:noFill/>
          <a:ln w="9525">
            <a:noFill/>
            <a:miter lim="800000"/>
            <a:headEnd/>
            <a:tailEnd/>
          </a:ln>
          <a:effectLst/>
        </p:spPr>
      </p:pic>
      <p:pic>
        <p:nvPicPr>
          <p:cNvPr id="5128" name="Picture 8"/>
          <p:cNvPicPr>
            <a:picLocks noChangeAspect="1" noChangeArrowheads="1"/>
          </p:cNvPicPr>
          <p:nvPr/>
        </p:nvPicPr>
        <p:blipFill>
          <a:blip r:embed="rId3"/>
          <a:srcRect/>
          <a:stretch>
            <a:fillRect/>
          </a:stretch>
        </p:blipFill>
        <p:spPr bwMode="auto">
          <a:xfrm>
            <a:off x="6399212" y="5080169"/>
            <a:ext cx="5257800" cy="1440662"/>
          </a:xfrm>
          <a:prstGeom prst="rect">
            <a:avLst/>
          </a:prstGeom>
          <a:noFill/>
          <a:ln w="9525">
            <a:noFill/>
            <a:miter lim="800000"/>
            <a:headEnd/>
            <a:tailEnd/>
          </a:ln>
          <a:effectLst/>
        </p:spPr>
      </p:pic>
      <p:pic>
        <p:nvPicPr>
          <p:cNvPr id="5129" name="Picture 9"/>
          <p:cNvPicPr>
            <a:picLocks noChangeAspect="1" noChangeArrowheads="1"/>
          </p:cNvPicPr>
          <p:nvPr/>
        </p:nvPicPr>
        <p:blipFill>
          <a:blip r:embed="rId4"/>
          <a:srcRect/>
          <a:stretch>
            <a:fillRect/>
          </a:stretch>
        </p:blipFill>
        <p:spPr bwMode="auto">
          <a:xfrm>
            <a:off x="2496379" y="1465426"/>
            <a:ext cx="5475364" cy="1752600"/>
          </a:xfrm>
          <a:prstGeom prst="rect">
            <a:avLst/>
          </a:prstGeom>
          <a:noFill/>
          <a:ln w="9525">
            <a:noFill/>
            <a:miter lim="800000"/>
            <a:headEnd/>
            <a:tailEnd/>
          </a:ln>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27" y="1066799"/>
            <a:ext cx="1951747" cy="2056301"/>
          </a:xfrm>
          <a:prstGeom prst="rect">
            <a:avLst/>
          </a:prstGeom>
        </p:spPr>
      </p:pic>
      <p:sp>
        <p:nvSpPr>
          <p:cNvPr id="8" name="object 2"/>
          <p:cNvSpPr/>
          <p:nvPr/>
        </p:nvSpPr>
        <p:spPr>
          <a:xfrm>
            <a:off x="512127" y="4804411"/>
            <a:ext cx="11656060" cy="2034539"/>
          </a:xfrm>
          <a:custGeom>
            <a:avLst/>
            <a:gdLst/>
            <a:ahLst/>
            <a:cxnLst/>
            <a:rect l="l" t="t" r="r" b="b"/>
            <a:pathLst>
              <a:path w="11656060" h="2034540">
                <a:moveTo>
                  <a:pt x="11655552" y="531114"/>
                </a:moveTo>
                <a:lnTo>
                  <a:pt x="11608600" y="525894"/>
                </a:lnTo>
                <a:lnTo>
                  <a:pt x="11557483" y="528535"/>
                </a:lnTo>
                <a:lnTo>
                  <a:pt x="11505324" y="538302"/>
                </a:lnTo>
                <a:lnTo>
                  <a:pt x="11455248" y="554456"/>
                </a:lnTo>
                <a:lnTo>
                  <a:pt x="11410379" y="576262"/>
                </a:lnTo>
                <a:lnTo>
                  <a:pt x="11373866" y="602996"/>
                </a:lnTo>
                <a:lnTo>
                  <a:pt x="11336947" y="645388"/>
                </a:lnTo>
                <a:lnTo>
                  <a:pt x="11313389" y="692619"/>
                </a:lnTo>
                <a:lnTo>
                  <a:pt x="11303622" y="744258"/>
                </a:lnTo>
                <a:lnTo>
                  <a:pt x="11308080" y="799846"/>
                </a:lnTo>
                <a:lnTo>
                  <a:pt x="11309198" y="808647"/>
                </a:lnTo>
                <a:lnTo>
                  <a:pt x="11308969" y="815873"/>
                </a:lnTo>
                <a:lnTo>
                  <a:pt x="11307394" y="821982"/>
                </a:lnTo>
                <a:lnTo>
                  <a:pt x="11304524" y="827405"/>
                </a:lnTo>
                <a:lnTo>
                  <a:pt x="11301603" y="830834"/>
                </a:lnTo>
                <a:lnTo>
                  <a:pt x="11300841" y="830580"/>
                </a:lnTo>
                <a:lnTo>
                  <a:pt x="11288192" y="833132"/>
                </a:lnTo>
                <a:lnTo>
                  <a:pt x="11263440" y="838885"/>
                </a:lnTo>
                <a:lnTo>
                  <a:pt x="11250803" y="841502"/>
                </a:lnTo>
                <a:lnTo>
                  <a:pt x="11242993" y="674446"/>
                </a:lnTo>
                <a:lnTo>
                  <a:pt x="11240110" y="619493"/>
                </a:lnTo>
                <a:lnTo>
                  <a:pt x="11236706" y="564896"/>
                </a:lnTo>
                <a:lnTo>
                  <a:pt x="11242472" y="529793"/>
                </a:lnTo>
                <a:lnTo>
                  <a:pt x="11261750" y="509358"/>
                </a:lnTo>
                <a:lnTo>
                  <a:pt x="11286884" y="500659"/>
                </a:lnTo>
                <a:lnTo>
                  <a:pt x="11310239" y="500761"/>
                </a:lnTo>
                <a:lnTo>
                  <a:pt x="11361979" y="498665"/>
                </a:lnTo>
                <a:lnTo>
                  <a:pt x="11400041" y="479285"/>
                </a:lnTo>
                <a:lnTo>
                  <a:pt x="11428413" y="447598"/>
                </a:lnTo>
                <a:lnTo>
                  <a:pt x="11451082" y="408559"/>
                </a:lnTo>
                <a:lnTo>
                  <a:pt x="11483188" y="341782"/>
                </a:lnTo>
                <a:lnTo>
                  <a:pt x="11502606" y="310108"/>
                </a:lnTo>
                <a:lnTo>
                  <a:pt x="11529314" y="281940"/>
                </a:lnTo>
                <a:lnTo>
                  <a:pt x="11477955" y="277533"/>
                </a:lnTo>
                <a:lnTo>
                  <a:pt x="11431994" y="281711"/>
                </a:lnTo>
                <a:lnTo>
                  <a:pt x="11391722" y="294259"/>
                </a:lnTo>
                <a:lnTo>
                  <a:pt x="11357394" y="314985"/>
                </a:lnTo>
                <a:lnTo>
                  <a:pt x="11329302" y="343700"/>
                </a:lnTo>
                <a:lnTo>
                  <a:pt x="11307724" y="380187"/>
                </a:lnTo>
                <a:lnTo>
                  <a:pt x="11292942" y="424268"/>
                </a:lnTo>
                <a:lnTo>
                  <a:pt x="11285220" y="475742"/>
                </a:lnTo>
                <a:lnTo>
                  <a:pt x="11280750" y="491807"/>
                </a:lnTo>
                <a:lnTo>
                  <a:pt x="11271720" y="501129"/>
                </a:lnTo>
                <a:lnTo>
                  <a:pt x="11261217" y="505193"/>
                </a:lnTo>
                <a:lnTo>
                  <a:pt x="11252327" y="505460"/>
                </a:lnTo>
                <a:lnTo>
                  <a:pt x="11238230" y="504317"/>
                </a:lnTo>
                <a:lnTo>
                  <a:pt x="11241405" y="473964"/>
                </a:lnTo>
                <a:lnTo>
                  <a:pt x="11244174" y="441642"/>
                </a:lnTo>
                <a:lnTo>
                  <a:pt x="11246498" y="408089"/>
                </a:lnTo>
                <a:lnTo>
                  <a:pt x="11247882" y="376783"/>
                </a:lnTo>
                <a:lnTo>
                  <a:pt x="11247882" y="351155"/>
                </a:lnTo>
                <a:lnTo>
                  <a:pt x="11252962" y="346837"/>
                </a:lnTo>
                <a:lnTo>
                  <a:pt x="11259058" y="341122"/>
                </a:lnTo>
                <a:lnTo>
                  <a:pt x="11263503" y="334264"/>
                </a:lnTo>
                <a:lnTo>
                  <a:pt x="11276597" y="305612"/>
                </a:lnTo>
                <a:lnTo>
                  <a:pt x="11280724" y="276644"/>
                </a:lnTo>
                <a:lnTo>
                  <a:pt x="11277156" y="247434"/>
                </a:lnTo>
                <a:lnTo>
                  <a:pt x="11253318" y="191490"/>
                </a:lnTo>
                <a:lnTo>
                  <a:pt x="11218012" y="143484"/>
                </a:lnTo>
                <a:lnTo>
                  <a:pt x="11198225" y="120904"/>
                </a:lnTo>
                <a:lnTo>
                  <a:pt x="11185360" y="105600"/>
                </a:lnTo>
                <a:lnTo>
                  <a:pt x="11164253" y="71780"/>
                </a:lnTo>
                <a:lnTo>
                  <a:pt x="11151641" y="27813"/>
                </a:lnTo>
                <a:lnTo>
                  <a:pt x="11151426" y="14427"/>
                </a:lnTo>
                <a:lnTo>
                  <a:pt x="11153140" y="0"/>
                </a:lnTo>
                <a:lnTo>
                  <a:pt x="11142599" y="16852"/>
                </a:lnTo>
                <a:lnTo>
                  <a:pt x="11121390" y="68072"/>
                </a:lnTo>
                <a:lnTo>
                  <a:pt x="11108411" y="106070"/>
                </a:lnTo>
                <a:lnTo>
                  <a:pt x="11099635" y="144818"/>
                </a:lnTo>
                <a:lnTo>
                  <a:pt x="11095952" y="184378"/>
                </a:lnTo>
                <a:lnTo>
                  <a:pt x="11098276" y="224790"/>
                </a:lnTo>
                <a:lnTo>
                  <a:pt x="11121771" y="287870"/>
                </a:lnTo>
                <a:lnTo>
                  <a:pt x="11169269" y="335788"/>
                </a:lnTo>
                <a:lnTo>
                  <a:pt x="11212462" y="358152"/>
                </a:lnTo>
                <a:lnTo>
                  <a:pt x="11237595" y="361061"/>
                </a:lnTo>
                <a:lnTo>
                  <a:pt x="11234928" y="366268"/>
                </a:lnTo>
                <a:lnTo>
                  <a:pt x="11229289" y="417791"/>
                </a:lnTo>
                <a:lnTo>
                  <a:pt x="11219307" y="482219"/>
                </a:lnTo>
                <a:lnTo>
                  <a:pt x="11216005" y="499999"/>
                </a:lnTo>
                <a:lnTo>
                  <a:pt x="11209909" y="497078"/>
                </a:lnTo>
                <a:lnTo>
                  <a:pt x="11206480" y="493903"/>
                </a:lnTo>
                <a:lnTo>
                  <a:pt x="11204194" y="489077"/>
                </a:lnTo>
                <a:lnTo>
                  <a:pt x="11203813" y="481965"/>
                </a:lnTo>
                <a:lnTo>
                  <a:pt x="11194415" y="431292"/>
                </a:lnTo>
                <a:lnTo>
                  <a:pt x="11172000" y="391756"/>
                </a:lnTo>
                <a:lnTo>
                  <a:pt x="11139729" y="360692"/>
                </a:lnTo>
                <a:lnTo>
                  <a:pt x="11100765" y="335394"/>
                </a:lnTo>
                <a:lnTo>
                  <a:pt x="11058271" y="313182"/>
                </a:lnTo>
                <a:lnTo>
                  <a:pt x="11015155" y="293547"/>
                </a:lnTo>
                <a:lnTo>
                  <a:pt x="10972952" y="273011"/>
                </a:lnTo>
                <a:lnTo>
                  <a:pt x="10935462" y="246024"/>
                </a:lnTo>
                <a:lnTo>
                  <a:pt x="10906506" y="207010"/>
                </a:lnTo>
                <a:lnTo>
                  <a:pt x="10900004" y="254279"/>
                </a:lnTo>
                <a:lnTo>
                  <a:pt x="10901070" y="301586"/>
                </a:lnTo>
                <a:lnTo>
                  <a:pt x="10909110" y="347814"/>
                </a:lnTo>
                <a:lnTo>
                  <a:pt x="10923575" y="391845"/>
                </a:lnTo>
                <a:lnTo>
                  <a:pt x="10943895" y="432574"/>
                </a:lnTo>
                <a:lnTo>
                  <a:pt x="10969498" y="468858"/>
                </a:lnTo>
                <a:lnTo>
                  <a:pt x="10999826" y="499579"/>
                </a:lnTo>
                <a:lnTo>
                  <a:pt x="11034293" y="523633"/>
                </a:lnTo>
                <a:lnTo>
                  <a:pt x="11072368" y="539877"/>
                </a:lnTo>
                <a:lnTo>
                  <a:pt x="11124527" y="547992"/>
                </a:lnTo>
                <a:lnTo>
                  <a:pt x="11141202" y="546100"/>
                </a:lnTo>
                <a:lnTo>
                  <a:pt x="11175911" y="544474"/>
                </a:lnTo>
                <a:lnTo>
                  <a:pt x="11195812" y="556298"/>
                </a:lnTo>
                <a:lnTo>
                  <a:pt x="11204842" y="578650"/>
                </a:lnTo>
                <a:lnTo>
                  <a:pt x="11206988" y="608584"/>
                </a:lnTo>
                <a:lnTo>
                  <a:pt x="11206988" y="882142"/>
                </a:lnTo>
                <a:lnTo>
                  <a:pt x="11188192" y="870775"/>
                </a:lnTo>
                <a:lnTo>
                  <a:pt x="11176432" y="858088"/>
                </a:lnTo>
                <a:lnTo>
                  <a:pt x="11171733" y="844537"/>
                </a:lnTo>
                <a:lnTo>
                  <a:pt x="11174095" y="830580"/>
                </a:lnTo>
                <a:lnTo>
                  <a:pt x="11186452" y="776719"/>
                </a:lnTo>
                <a:lnTo>
                  <a:pt x="11177816" y="729005"/>
                </a:lnTo>
                <a:lnTo>
                  <a:pt x="11153635" y="685977"/>
                </a:lnTo>
                <a:lnTo>
                  <a:pt x="11119358" y="646176"/>
                </a:lnTo>
                <a:lnTo>
                  <a:pt x="11089259" y="619099"/>
                </a:lnTo>
                <a:lnTo>
                  <a:pt x="11055947" y="596150"/>
                </a:lnTo>
                <a:lnTo>
                  <a:pt x="11020298" y="576707"/>
                </a:lnTo>
                <a:lnTo>
                  <a:pt x="10983214" y="560197"/>
                </a:lnTo>
                <a:lnTo>
                  <a:pt x="10941075" y="542912"/>
                </a:lnTo>
                <a:lnTo>
                  <a:pt x="10899877" y="524065"/>
                </a:lnTo>
                <a:lnTo>
                  <a:pt x="10860507" y="501573"/>
                </a:lnTo>
                <a:lnTo>
                  <a:pt x="10823880" y="473367"/>
                </a:lnTo>
                <a:lnTo>
                  <a:pt x="10790911" y="437337"/>
                </a:lnTo>
                <a:lnTo>
                  <a:pt x="10762488" y="391414"/>
                </a:lnTo>
                <a:lnTo>
                  <a:pt x="10765892" y="443953"/>
                </a:lnTo>
                <a:lnTo>
                  <a:pt x="10769892" y="494525"/>
                </a:lnTo>
                <a:lnTo>
                  <a:pt x="10775277" y="543267"/>
                </a:lnTo>
                <a:lnTo>
                  <a:pt x="10782846" y="590321"/>
                </a:lnTo>
                <a:lnTo>
                  <a:pt x="10793400" y="635838"/>
                </a:lnTo>
                <a:lnTo>
                  <a:pt x="10807725" y="679932"/>
                </a:lnTo>
                <a:lnTo>
                  <a:pt x="10826623" y="722757"/>
                </a:lnTo>
                <a:lnTo>
                  <a:pt x="10851934" y="764159"/>
                </a:lnTo>
                <a:lnTo>
                  <a:pt x="10881805" y="800163"/>
                </a:lnTo>
                <a:lnTo>
                  <a:pt x="10915764" y="830389"/>
                </a:lnTo>
                <a:lnTo>
                  <a:pt x="10953394" y="854417"/>
                </a:lnTo>
                <a:lnTo>
                  <a:pt x="10994250" y="871855"/>
                </a:lnTo>
                <a:lnTo>
                  <a:pt x="11037888" y="882307"/>
                </a:lnTo>
                <a:lnTo>
                  <a:pt x="11083887" y="885355"/>
                </a:lnTo>
                <a:lnTo>
                  <a:pt x="11131804" y="880618"/>
                </a:lnTo>
                <a:lnTo>
                  <a:pt x="11151692" y="879259"/>
                </a:lnTo>
                <a:lnTo>
                  <a:pt x="11178794" y="908685"/>
                </a:lnTo>
                <a:lnTo>
                  <a:pt x="11189792" y="953452"/>
                </a:lnTo>
                <a:lnTo>
                  <a:pt x="11191367" y="999350"/>
                </a:lnTo>
                <a:lnTo>
                  <a:pt x="11181715" y="1331976"/>
                </a:lnTo>
                <a:lnTo>
                  <a:pt x="11190859" y="1331976"/>
                </a:lnTo>
                <a:lnTo>
                  <a:pt x="11190859" y="1567027"/>
                </a:lnTo>
                <a:lnTo>
                  <a:pt x="11186122" y="1613928"/>
                </a:lnTo>
                <a:lnTo>
                  <a:pt x="11186071" y="1614449"/>
                </a:lnTo>
                <a:lnTo>
                  <a:pt x="11172317" y="1658708"/>
                </a:lnTo>
                <a:lnTo>
                  <a:pt x="11150676" y="1698586"/>
                </a:lnTo>
                <a:lnTo>
                  <a:pt x="11121962" y="1733410"/>
                </a:lnTo>
                <a:lnTo>
                  <a:pt x="11087138" y="1762137"/>
                </a:lnTo>
                <a:lnTo>
                  <a:pt x="11047159" y="1783842"/>
                </a:lnTo>
                <a:lnTo>
                  <a:pt x="11002975" y="1797545"/>
                </a:lnTo>
                <a:lnTo>
                  <a:pt x="10955528" y="1802320"/>
                </a:lnTo>
                <a:lnTo>
                  <a:pt x="493763" y="1802320"/>
                </a:lnTo>
                <a:lnTo>
                  <a:pt x="493763" y="1759292"/>
                </a:lnTo>
                <a:lnTo>
                  <a:pt x="485228" y="1723745"/>
                </a:lnTo>
                <a:lnTo>
                  <a:pt x="461746" y="1694154"/>
                </a:lnTo>
                <a:lnTo>
                  <a:pt x="438264" y="1680273"/>
                </a:lnTo>
                <a:lnTo>
                  <a:pt x="426580" y="1673364"/>
                </a:lnTo>
                <a:lnTo>
                  <a:pt x="382955" y="1664208"/>
                </a:lnTo>
                <a:lnTo>
                  <a:pt x="288912" y="1659267"/>
                </a:lnTo>
                <a:lnTo>
                  <a:pt x="288912" y="1686915"/>
                </a:lnTo>
                <a:lnTo>
                  <a:pt x="288912" y="1973211"/>
                </a:lnTo>
                <a:lnTo>
                  <a:pt x="284784" y="1977326"/>
                </a:lnTo>
                <a:lnTo>
                  <a:pt x="274599" y="1977326"/>
                </a:lnTo>
                <a:lnTo>
                  <a:pt x="270471" y="1973211"/>
                </a:lnTo>
                <a:lnTo>
                  <a:pt x="270471" y="1686915"/>
                </a:lnTo>
                <a:lnTo>
                  <a:pt x="271500" y="1684629"/>
                </a:lnTo>
                <a:lnTo>
                  <a:pt x="273177" y="1682965"/>
                </a:lnTo>
                <a:lnTo>
                  <a:pt x="279692" y="1680273"/>
                </a:lnTo>
                <a:lnTo>
                  <a:pt x="286207" y="1682965"/>
                </a:lnTo>
                <a:lnTo>
                  <a:pt x="287883" y="1684629"/>
                </a:lnTo>
                <a:lnTo>
                  <a:pt x="288912" y="1686915"/>
                </a:lnTo>
                <a:lnTo>
                  <a:pt x="288912" y="1659267"/>
                </a:lnTo>
                <a:lnTo>
                  <a:pt x="249885" y="1657223"/>
                </a:lnTo>
                <a:lnTo>
                  <a:pt x="249885" y="1686915"/>
                </a:lnTo>
                <a:lnTo>
                  <a:pt x="249885" y="1973211"/>
                </a:lnTo>
                <a:lnTo>
                  <a:pt x="245757" y="1977326"/>
                </a:lnTo>
                <a:lnTo>
                  <a:pt x="235572" y="1977326"/>
                </a:lnTo>
                <a:lnTo>
                  <a:pt x="231444" y="1973211"/>
                </a:lnTo>
                <a:lnTo>
                  <a:pt x="231444" y="1686915"/>
                </a:lnTo>
                <a:lnTo>
                  <a:pt x="232473" y="1684629"/>
                </a:lnTo>
                <a:lnTo>
                  <a:pt x="234149" y="1682965"/>
                </a:lnTo>
                <a:lnTo>
                  <a:pt x="240665" y="1680273"/>
                </a:lnTo>
                <a:lnTo>
                  <a:pt x="247192" y="1682965"/>
                </a:lnTo>
                <a:lnTo>
                  <a:pt x="248856" y="1684629"/>
                </a:lnTo>
                <a:lnTo>
                  <a:pt x="249885" y="1686915"/>
                </a:lnTo>
                <a:lnTo>
                  <a:pt x="249885" y="1657223"/>
                </a:lnTo>
                <a:lnTo>
                  <a:pt x="210870" y="1655178"/>
                </a:lnTo>
                <a:lnTo>
                  <a:pt x="210870" y="1686915"/>
                </a:lnTo>
                <a:lnTo>
                  <a:pt x="210870" y="1973211"/>
                </a:lnTo>
                <a:lnTo>
                  <a:pt x="206743" y="1977326"/>
                </a:lnTo>
                <a:lnTo>
                  <a:pt x="196557" y="1977326"/>
                </a:lnTo>
                <a:lnTo>
                  <a:pt x="192417" y="1973211"/>
                </a:lnTo>
                <a:lnTo>
                  <a:pt x="192430" y="1686915"/>
                </a:lnTo>
                <a:lnTo>
                  <a:pt x="193459" y="1684629"/>
                </a:lnTo>
                <a:lnTo>
                  <a:pt x="195122" y="1682965"/>
                </a:lnTo>
                <a:lnTo>
                  <a:pt x="201650" y="1680273"/>
                </a:lnTo>
                <a:lnTo>
                  <a:pt x="208165" y="1682965"/>
                </a:lnTo>
                <a:lnTo>
                  <a:pt x="209829" y="1684629"/>
                </a:lnTo>
                <a:lnTo>
                  <a:pt x="210870" y="1686915"/>
                </a:lnTo>
                <a:lnTo>
                  <a:pt x="210870" y="1655178"/>
                </a:lnTo>
                <a:lnTo>
                  <a:pt x="156210" y="1652295"/>
                </a:lnTo>
                <a:lnTo>
                  <a:pt x="156210" y="1629321"/>
                </a:lnTo>
                <a:lnTo>
                  <a:pt x="149923" y="1623060"/>
                </a:lnTo>
                <a:lnTo>
                  <a:pt x="134429" y="1623060"/>
                </a:lnTo>
                <a:lnTo>
                  <a:pt x="128143" y="1629321"/>
                </a:lnTo>
                <a:lnTo>
                  <a:pt x="128143" y="1701977"/>
                </a:lnTo>
                <a:lnTo>
                  <a:pt x="27063" y="1701977"/>
                </a:lnTo>
                <a:lnTo>
                  <a:pt x="16522" y="1704098"/>
                </a:lnTo>
                <a:lnTo>
                  <a:pt x="7924" y="1709877"/>
                </a:lnTo>
                <a:lnTo>
                  <a:pt x="2120" y="1718449"/>
                </a:lnTo>
                <a:lnTo>
                  <a:pt x="0" y="1728939"/>
                </a:lnTo>
                <a:lnTo>
                  <a:pt x="2120" y="1739442"/>
                </a:lnTo>
                <a:lnTo>
                  <a:pt x="7924" y="1748015"/>
                </a:lnTo>
                <a:lnTo>
                  <a:pt x="16522" y="1753806"/>
                </a:lnTo>
                <a:lnTo>
                  <a:pt x="27063" y="1755914"/>
                </a:lnTo>
                <a:lnTo>
                  <a:pt x="128143" y="1755914"/>
                </a:lnTo>
                <a:lnTo>
                  <a:pt x="128143" y="1901685"/>
                </a:lnTo>
                <a:lnTo>
                  <a:pt x="27063" y="1901685"/>
                </a:lnTo>
                <a:lnTo>
                  <a:pt x="16522" y="1903806"/>
                </a:lnTo>
                <a:lnTo>
                  <a:pt x="7924" y="1909597"/>
                </a:lnTo>
                <a:lnTo>
                  <a:pt x="2120" y="1918169"/>
                </a:lnTo>
                <a:lnTo>
                  <a:pt x="0" y="1928660"/>
                </a:lnTo>
                <a:lnTo>
                  <a:pt x="2120" y="1939163"/>
                </a:lnTo>
                <a:lnTo>
                  <a:pt x="7924" y="1947722"/>
                </a:lnTo>
                <a:lnTo>
                  <a:pt x="16522" y="1953514"/>
                </a:lnTo>
                <a:lnTo>
                  <a:pt x="27063" y="1955622"/>
                </a:lnTo>
                <a:lnTo>
                  <a:pt x="128143" y="1955622"/>
                </a:lnTo>
                <a:lnTo>
                  <a:pt x="128143" y="2028278"/>
                </a:lnTo>
                <a:lnTo>
                  <a:pt x="134429" y="2034540"/>
                </a:lnTo>
                <a:lnTo>
                  <a:pt x="149923" y="2034540"/>
                </a:lnTo>
                <a:lnTo>
                  <a:pt x="156210" y="2028278"/>
                </a:lnTo>
                <a:lnTo>
                  <a:pt x="156210" y="2007311"/>
                </a:lnTo>
                <a:lnTo>
                  <a:pt x="382955" y="1995385"/>
                </a:lnTo>
                <a:lnTo>
                  <a:pt x="426580" y="1986241"/>
                </a:lnTo>
                <a:lnTo>
                  <a:pt x="441655" y="1977326"/>
                </a:lnTo>
                <a:lnTo>
                  <a:pt x="461746" y="1965464"/>
                </a:lnTo>
                <a:lnTo>
                  <a:pt x="485228" y="1935873"/>
                </a:lnTo>
                <a:lnTo>
                  <a:pt x="493763" y="1900313"/>
                </a:lnTo>
                <a:lnTo>
                  <a:pt x="493763" y="1884489"/>
                </a:lnTo>
                <a:lnTo>
                  <a:pt x="10955350" y="1884489"/>
                </a:lnTo>
                <a:lnTo>
                  <a:pt x="11002442" y="1881035"/>
                </a:lnTo>
                <a:lnTo>
                  <a:pt x="11047235" y="1871040"/>
                </a:lnTo>
                <a:lnTo>
                  <a:pt x="11089386" y="1854974"/>
                </a:lnTo>
                <a:lnTo>
                  <a:pt x="11128426" y="1833333"/>
                </a:lnTo>
                <a:lnTo>
                  <a:pt x="11163846" y="1806613"/>
                </a:lnTo>
                <a:lnTo>
                  <a:pt x="11195152" y="1775294"/>
                </a:lnTo>
                <a:lnTo>
                  <a:pt x="11221885" y="1739874"/>
                </a:lnTo>
                <a:lnTo>
                  <a:pt x="11243513" y="1700847"/>
                </a:lnTo>
                <a:lnTo>
                  <a:pt x="11259579" y="1658708"/>
                </a:lnTo>
                <a:lnTo>
                  <a:pt x="11269459" y="1614449"/>
                </a:lnTo>
                <a:lnTo>
                  <a:pt x="11269586" y="1613928"/>
                </a:lnTo>
                <a:lnTo>
                  <a:pt x="11273015" y="1567027"/>
                </a:lnTo>
                <a:lnTo>
                  <a:pt x="11273028" y="1331976"/>
                </a:lnTo>
                <a:lnTo>
                  <a:pt x="11262360" y="1331976"/>
                </a:lnTo>
                <a:lnTo>
                  <a:pt x="11249279" y="949325"/>
                </a:lnTo>
                <a:lnTo>
                  <a:pt x="11249050" y="912901"/>
                </a:lnTo>
                <a:lnTo>
                  <a:pt x="11255896" y="881748"/>
                </a:lnTo>
                <a:lnTo>
                  <a:pt x="11273904" y="857046"/>
                </a:lnTo>
                <a:lnTo>
                  <a:pt x="11307191" y="839978"/>
                </a:lnTo>
                <a:lnTo>
                  <a:pt x="11306937" y="838581"/>
                </a:lnTo>
                <a:lnTo>
                  <a:pt x="11314176" y="837692"/>
                </a:lnTo>
                <a:lnTo>
                  <a:pt x="11328819" y="829919"/>
                </a:lnTo>
                <a:lnTo>
                  <a:pt x="11336693" y="827798"/>
                </a:lnTo>
                <a:lnTo>
                  <a:pt x="11392941" y="838301"/>
                </a:lnTo>
                <a:lnTo>
                  <a:pt x="11432896" y="828014"/>
                </a:lnTo>
                <a:lnTo>
                  <a:pt x="11467592" y="803668"/>
                </a:lnTo>
                <a:lnTo>
                  <a:pt x="11499088" y="770255"/>
                </a:lnTo>
                <a:lnTo>
                  <a:pt x="11538737" y="706932"/>
                </a:lnTo>
                <a:lnTo>
                  <a:pt x="11567922" y="638937"/>
                </a:lnTo>
                <a:lnTo>
                  <a:pt x="11583378" y="606894"/>
                </a:lnTo>
                <a:lnTo>
                  <a:pt x="11602352" y="577367"/>
                </a:lnTo>
                <a:lnTo>
                  <a:pt x="11626012" y="551662"/>
                </a:lnTo>
                <a:lnTo>
                  <a:pt x="11655552" y="531114"/>
                </a:lnTo>
                <a:close/>
              </a:path>
            </a:pathLst>
          </a:custGeom>
          <a:solidFill>
            <a:srgbClr val="B4DD95"/>
          </a:solidFill>
        </p:spPr>
        <p:txBody>
          <a:bodyPr wrap="square" lIns="0" tIns="0" rIns="0" bIns="0" rtlCol="0"/>
          <a:lstStyle/>
          <a:p>
            <a:endParaRPr/>
          </a:p>
        </p:txBody>
      </p:sp>
      <p:pic>
        <p:nvPicPr>
          <p:cNvPr id="3" name="Picture 2"/>
          <p:cNvPicPr>
            <a:picLocks noChangeAspect="1"/>
          </p:cNvPicPr>
          <p:nvPr/>
        </p:nvPicPr>
        <p:blipFill>
          <a:blip r:embed="rId6"/>
          <a:stretch>
            <a:fillRect/>
          </a:stretch>
        </p:blipFill>
        <p:spPr>
          <a:xfrm>
            <a:off x="9260110" y="2111542"/>
            <a:ext cx="2038200" cy="29686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7828" y="3502494"/>
            <a:ext cx="1905000" cy="2009775"/>
          </a:xfrm>
          <a:prstGeom prst="rect">
            <a:avLst/>
          </a:prstGeom>
        </p:spPr>
      </p:pic>
      <p:sp>
        <p:nvSpPr>
          <p:cNvPr id="4" name="Rectangle 3"/>
          <p:cNvSpPr/>
          <p:nvPr/>
        </p:nvSpPr>
        <p:spPr>
          <a:xfrm>
            <a:off x="150812" y="5545288"/>
            <a:ext cx="397903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r>
              <a:rPr lang="en-US" dirty="0" smtClean="0">
                <a:solidFill>
                  <a:schemeClr val="tx1"/>
                </a:solidFill>
              </a:rPr>
              <a:t>Mr. R. Srinivas</a:t>
            </a:r>
          </a:p>
          <a:p>
            <a:pPr algn="ctr"/>
            <a:r>
              <a:rPr lang="en-US" dirty="0" smtClean="0">
                <a:solidFill>
                  <a:schemeClr val="tx1"/>
                </a:solidFill>
              </a:rPr>
              <a:t>Director Solar EPC &amp; Robotics</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GEMSTEK PVT LTD </a:t>
            </a:r>
            <a:endParaRPr lang="en-IN" dirty="0"/>
          </a:p>
        </p:txBody>
      </p:sp>
      <p:sp>
        <p:nvSpPr>
          <p:cNvPr id="3" name="Content Placeholder 2"/>
          <p:cNvSpPr>
            <a:spLocks noGrp="1"/>
          </p:cNvSpPr>
          <p:nvPr>
            <p:ph idx="1"/>
          </p:nvPr>
        </p:nvSpPr>
        <p:spPr/>
        <p:txBody>
          <a:bodyPr/>
          <a:lstStyle/>
          <a:p>
            <a:r>
              <a:rPr lang="en-US" cap="all" dirty="0"/>
              <a:t>Vision</a:t>
            </a:r>
          </a:p>
          <a:p>
            <a:r>
              <a:rPr lang="en-US" b="1" dirty="0"/>
              <a:t>Strive for </a:t>
            </a:r>
            <a:r>
              <a:rPr lang="en-US" b="1" dirty="0" smtClean="0"/>
              <a:t>Continuous Growth</a:t>
            </a:r>
            <a:r>
              <a:rPr lang="en-US" b="1" dirty="0"/>
              <a:t>. Lead </a:t>
            </a:r>
            <a:r>
              <a:rPr lang="en-US" b="1" dirty="0" smtClean="0"/>
              <a:t>Indian Market.</a:t>
            </a:r>
            <a:r>
              <a:rPr lang="en-US" b="1" dirty="0"/>
              <a:t/>
            </a:r>
            <a:br>
              <a:rPr lang="en-US" b="1" dirty="0"/>
            </a:br>
            <a:r>
              <a:rPr lang="en-US" b="1" dirty="0"/>
              <a:t>Impact the World</a:t>
            </a:r>
            <a:r>
              <a:rPr lang="en-US" b="1" dirty="0" smtClean="0"/>
              <a:t>.</a:t>
            </a:r>
          </a:p>
          <a:p>
            <a:pPr marL="0" indent="0">
              <a:buNone/>
            </a:pPr>
            <a:endParaRPr lang="en-US" b="1" dirty="0"/>
          </a:p>
          <a:p>
            <a:r>
              <a:rPr lang="en-US" cap="all" dirty="0"/>
              <a:t>Mission</a:t>
            </a:r>
          </a:p>
          <a:p>
            <a:r>
              <a:rPr lang="en-US" dirty="0"/>
              <a:t>We commit to the growth and success of our clients, portfolio companies and professionals, with a special focus to grow future leaders in </a:t>
            </a:r>
            <a:r>
              <a:rPr lang="en-US" dirty="0" smtClean="0"/>
              <a:t>India.</a:t>
            </a:r>
            <a:endParaRPr lang="en-US" dirty="0"/>
          </a:p>
          <a:p>
            <a:endParaRPr lang="en-IN" dirty="0"/>
          </a:p>
        </p:txBody>
      </p:sp>
    </p:spTree>
    <p:extLst>
      <p:ext uri="{BB962C8B-B14F-4D97-AF65-F5344CB8AC3E}">
        <p14:creationId xmlns:p14="http://schemas.microsoft.com/office/powerpoint/2010/main" val="3359733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lumMod val="75000"/>
                  </a:schemeClr>
                </a:solidFill>
              </a:rPr>
              <a:t>Meet our Advisory Board &amp; Chief Consultants</a:t>
            </a:r>
            <a:endParaRPr lang="en-IN" sz="2800"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7854994"/>
              </p:ext>
            </p:extLst>
          </p:nvPr>
        </p:nvGraphicFramePr>
        <p:xfrm>
          <a:off x="5027612" y="457200"/>
          <a:ext cx="647700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0" y="1706563"/>
            <a:ext cx="4875213" cy="4419600"/>
          </a:xfrm>
        </p:spPr>
        <p:txBody>
          <a:bodyPr>
            <a:normAutofit/>
          </a:bodyPr>
          <a:lstStyle/>
          <a:p>
            <a:pPr marL="457200" lvl="0" indent="-457200" algn="just">
              <a:buFont typeface="Wingdings" panose="05000000000000000000" pitchFamily="2" charset="2"/>
              <a:buChar char="Ø"/>
            </a:pPr>
            <a:r>
              <a:rPr lang="en-US" sz="2600" dirty="0" smtClean="0">
                <a:solidFill>
                  <a:prstClr val="black"/>
                </a:solidFill>
              </a:rPr>
              <a:t>Our Advisory Board  comprises distinguished industry veterans </a:t>
            </a:r>
            <a:r>
              <a:rPr lang="en-US" sz="2600" dirty="0">
                <a:solidFill>
                  <a:prstClr val="black"/>
                </a:solidFill>
              </a:rPr>
              <a:t>and industry experts who guide us our strategic direction and ensure technical excellence across all initiatives.  Their deep domain knowledge strengthens our competitive edge in emerging clean energy markets.</a:t>
            </a:r>
            <a:endParaRPr lang="en-IN" sz="2600" dirty="0">
              <a:solidFill>
                <a:prstClr val="black"/>
              </a:solidFill>
            </a:endParaRPr>
          </a:p>
          <a:p>
            <a:pPr marL="285750" indent="-285750">
              <a:buFont typeface="Wingdings" panose="05000000000000000000" pitchFamily="2" charset="2"/>
              <a:buChar char="Ø"/>
            </a:pPr>
            <a:endParaRPr lang="en-IN" dirty="0"/>
          </a:p>
        </p:txBody>
      </p:sp>
      <p:sp>
        <p:nvSpPr>
          <p:cNvPr id="6" name="object 2"/>
          <p:cNvSpPr/>
          <p:nvPr/>
        </p:nvSpPr>
        <p:spPr>
          <a:xfrm>
            <a:off x="559752" y="4495800"/>
            <a:ext cx="11656060" cy="2034539"/>
          </a:xfrm>
          <a:custGeom>
            <a:avLst/>
            <a:gdLst/>
            <a:ahLst/>
            <a:cxnLst/>
            <a:rect l="l" t="t" r="r" b="b"/>
            <a:pathLst>
              <a:path w="11656060" h="2034540">
                <a:moveTo>
                  <a:pt x="11655552" y="531114"/>
                </a:moveTo>
                <a:lnTo>
                  <a:pt x="11608600" y="525894"/>
                </a:lnTo>
                <a:lnTo>
                  <a:pt x="11557483" y="528535"/>
                </a:lnTo>
                <a:lnTo>
                  <a:pt x="11505324" y="538302"/>
                </a:lnTo>
                <a:lnTo>
                  <a:pt x="11455248" y="554456"/>
                </a:lnTo>
                <a:lnTo>
                  <a:pt x="11410379" y="576262"/>
                </a:lnTo>
                <a:lnTo>
                  <a:pt x="11373866" y="602996"/>
                </a:lnTo>
                <a:lnTo>
                  <a:pt x="11336947" y="645388"/>
                </a:lnTo>
                <a:lnTo>
                  <a:pt x="11313389" y="692619"/>
                </a:lnTo>
                <a:lnTo>
                  <a:pt x="11303622" y="744258"/>
                </a:lnTo>
                <a:lnTo>
                  <a:pt x="11308080" y="799846"/>
                </a:lnTo>
                <a:lnTo>
                  <a:pt x="11309198" y="808647"/>
                </a:lnTo>
                <a:lnTo>
                  <a:pt x="11308969" y="815873"/>
                </a:lnTo>
                <a:lnTo>
                  <a:pt x="11307394" y="821982"/>
                </a:lnTo>
                <a:lnTo>
                  <a:pt x="11304524" y="827405"/>
                </a:lnTo>
                <a:lnTo>
                  <a:pt x="11301603" y="830834"/>
                </a:lnTo>
                <a:lnTo>
                  <a:pt x="11300841" y="830580"/>
                </a:lnTo>
                <a:lnTo>
                  <a:pt x="11288192" y="833132"/>
                </a:lnTo>
                <a:lnTo>
                  <a:pt x="11263440" y="838885"/>
                </a:lnTo>
                <a:lnTo>
                  <a:pt x="11250803" y="841502"/>
                </a:lnTo>
                <a:lnTo>
                  <a:pt x="11242993" y="674446"/>
                </a:lnTo>
                <a:lnTo>
                  <a:pt x="11240110" y="619493"/>
                </a:lnTo>
                <a:lnTo>
                  <a:pt x="11236706" y="564896"/>
                </a:lnTo>
                <a:lnTo>
                  <a:pt x="11242472" y="529793"/>
                </a:lnTo>
                <a:lnTo>
                  <a:pt x="11261750" y="509358"/>
                </a:lnTo>
                <a:lnTo>
                  <a:pt x="11286884" y="500659"/>
                </a:lnTo>
                <a:lnTo>
                  <a:pt x="11310239" y="500761"/>
                </a:lnTo>
                <a:lnTo>
                  <a:pt x="11361979" y="498665"/>
                </a:lnTo>
                <a:lnTo>
                  <a:pt x="11400041" y="479285"/>
                </a:lnTo>
                <a:lnTo>
                  <a:pt x="11428413" y="447598"/>
                </a:lnTo>
                <a:lnTo>
                  <a:pt x="11451082" y="408559"/>
                </a:lnTo>
                <a:lnTo>
                  <a:pt x="11483188" y="341782"/>
                </a:lnTo>
                <a:lnTo>
                  <a:pt x="11502606" y="310108"/>
                </a:lnTo>
                <a:lnTo>
                  <a:pt x="11529314" y="281940"/>
                </a:lnTo>
                <a:lnTo>
                  <a:pt x="11477955" y="277533"/>
                </a:lnTo>
                <a:lnTo>
                  <a:pt x="11431994" y="281711"/>
                </a:lnTo>
                <a:lnTo>
                  <a:pt x="11391722" y="294259"/>
                </a:lnTo>
                <a:lnTo>
                  <a:pt x="11357394" y="314985"/>
                </a:lnTo>
                <a:lnTo>
                  <a:pt x="11329302" y="343700"/>
                </a:lnTo>
                <a:lnTo>
                  <a:pt x="11307724" y="380187"/>
                </a:lnTo>
                <a:lnTo>
                  <a:pt x="11292942" y="424268"/>
                </a:lnTo>
                <a:lnTo>
                  <a:pt x="11285220" y="475742"/>
                </a:lnTo>
                <a:lnTo>
                  <a:pt x="11280750" y="491807"/>
                </a:lnTo>
                <a:lnTo>
                  <a:pt x="11271720" y="501129"/>
                </a:lnTo>
                <a:lnTo>
                  <a:pt x="11261217" y="505193"/>
                </a:lnTo>
                <a:lnTo>
                  <a:pt x="11252327" y="505460"/>
                </a:lnTo>
                <a:lnTo>
                  <a:pt x="11238230" y="504317"/>
                </a:lnTo>
                <a:lnTo>
                  <a:pt x="11241405" y="473964"/>
                </a:lnTo>
                <a:lnTo>
                  <a:pt x="11244174" y="441642"/>
                </a:lnTo>
                <a:lnTo>
                  <a:pt x="11246498" y="408089"/>
                </a:lnTo>
                <a:lnTo>
                  <a:pt x="11247882" y="376783"/>
                </a:lnTo>
                <a:lnTo>
                  <a:pt x="11247882" y="351155"/>
                </a:lnTo>
                <a:lnTo>
                  <a:pt x="11252962" y="346837"/>
                </a:lnTo>
                <a:lnTo>
                  <a:pt x="11259058" y="341122"/>
                </a:lnTo>
                <a:lnTo>
                  <a:pt x="11263503" y="334264"/>
                </a:lnTo>
                <a:lnTo>
                  <a:pt x="11276597" y="305612"/>
                </a:lnTo>
                <a:lnTo>
                  <a:pt x="11280724" y="276644"/>
                </a:lnTo>
                <a:lnTo>
                  <a:pt x="11277156" y="247434"/>
                </a:lnTo>
                <a:lnTo>
                  <a:pt x="11253318" y="191490"/>
                </a:lnTo>
                <a:lnTo>
                  <a:pt x="11218012" y="143484"/>
                </a:lnTo>
                <a:lnTo>
                  <a:pt x="11198225" y="120904"/>
                </a:lnTo>
                <a:lnTo>
                  <a:pt x="11185360" y="105600"/>
                </a:lnTo>
                <a:lnTo>
                  <a:pt x="11164253" y="71780"/>
                </a:lnTo>
                <a:lnTo>
                  <a:pt x="11151641" y="27813"/>
                </a:lnTo>
                <a:lnTo>
                  <a:pt x="11151426" y="14427"/>
                </a:lnTo>
                <a:lnTo>
                  <a:pt x="11153140" y="0"/>
                </a:lnTo>
                <a:lnTo>
                  <a:pt x="11142599" y="16852"/>
                </a:lnTo>
                <a:lnTo>
                  <a:pt x="11121390" y="68072"/>
                </a:lnTo>
                <a:lnTo>
                  <a:pt x="11108411" y="106070"/>
                </a:lnTo>
                <a:lnTo>
                  <a:pt x="11099635" y="144818"/>
                </a:lnTo>
                <a:lnTo>
                  <a:pt x="11095952" y="184378"/>
                </a:lnTo>
                <a:lnTo>
                  <a:pt x="11098276" y="224790"/>
                </a:lnTo>
                <a:lnTo>
                  <a:pt x="11121771" y="287870"/>
                </a:lnTo>
                <a:lnTo>
                  <a:pt x="11169269" y="335788"/>
                </a:lnTo>
                <a:lnTo>
                  <a:pt x="11212462" y="358152"/>
                </a:lnTo>
                <a:lnTo>
                  <a:pt x="11237595" y="361061"/>
                </a:lnTo>
                <a:lnTo>
                  <a:pt x="11234928" y="366268"/>
                </a:lnTo>
                <a:lnTo>
                  <a:pt x="11229289" y="417791"/>
                </a:lnTo>
                <a:lnTo>
                  <a:pt x="11219307" y="482219"/>
                </a:lnTo>
                <a:lnTo>
                  <a:pt x="11216005" y="499999"/>
                </a:lnTo>
                <a:lnTo>
                  <a:pt x="11209909" y="497078"/>
                </a:lnTo>
                <a:lnTo>
                  <a:pt x="11206480" y="493903"/>
                </a:lnTo>
                <a:lnTo>
                  <a:pt x="11204194" y="489077"/>
                </a:lnTo>
                <a:lnTo>
                  <a:pt x="11203813" y="481965"/>
                </a:lnTo>
                <a:lnTo>
                  <a:pt x="11194415" y="431292"/>
                </a:lnTo>
                <a:lnTo>
                  <a:pt x="11172000" y="391756"/>
                </a:lnTo>
                <a:lnTo>
                  <a:pt x="11139729" y="360692"/>
                </a:lnTo>
                <a:lnTo>
                  <a:pt x="11100765" y="335394"/>
                </a:lnTo>
                <a:lnTo>
                  <a:pt x="11058271" y="313182"/>
                </a:lnTo>
                <a:lnTo>
                  <a:pt x="11015155" y="293547"/>
                </a:lnTo>
                <a:lnTo>
                  <a:pt x="10972952" y="273011"/>
                </a:lnTo>
                <a:lnTo>
                  <a:pt x="10935462" y="246024"/>
                </a:lnTo>
                <a:lnTo>
                  <a:pt x="10906506" y="207010"/>
                </a:lnTo>
                <a:lnTo>
                  <a:pt x="10900004" y="254279"/>
                </a:lnTo>
                <a:lnTo>
                  <a:pt x="10901070" y="301586"/>
                </a:lnTo>
                <a:lnTo>
                  <a:pt x="10909110" y="347814"/>
                </a:lnTo>
                <a:lnTo>
                  <a:pt x="10923575" y="391845"/>
                </a:lnTo>
                <a:lnTo>
                  <a:pt x="10943895" y="432574"/>
                </a:lnTo>
                <a:lnTo>
                  <a:pt x="10969498" y="468858"/>
                </a:lnTo>
                <a:lnTo>
                  <a:pt x="10999826" y="499579"/>
                </a:lnTo>
                <a:lnTo>
                  <a:pt x="11034293" y="523633"/>
                </a:lnTo>
                <a:lnTo>
                  <a:pt x="11072368" y="539877"/>
                </a:lnTo>
                <a:lnTo>
                  <a:pt x="11124527" y="547992"/>
                </a:lnTo>
                <a:lnTo>
                  <a:pt x="11141202" y="546100"/>
                </a:lnTo>
                <a:lnTo>
                  <a:pt x="11175911" y="544474"/>
                </a:lnTo>
                <a:lnTo>
                  <a:pt x="11195812" y="556298"/>
                </a:lnTo>
                <a:lnTo>
                  <a:pt x="11204842" y="578650"/>
                </a:lnTo>
                <a:lnTo>
                  <a:pt x="11206988" y="608584"/>
                </a:lnTo>
                <a:lnTo>
                  <a:pt x="11206988" y="882142"/>
                </a:lnTo>
                <a:lnTo>
                  <a:pt x="11188192" y="870775"/>
                </a:lnTo>
                <a:lnTo>
                  <a:pt x="11176432" y="858088"/>
                </a:lnTo>
                <a:lnTo>
                  <a:pt x="11171733" y="844537"/>
                </a:lnTo>
                <a:lnTo>
                  <a:pt x="11174095" y="830580"/>
                </a:lnTo>
                <a:lnTo>
                  <a:pt x="11186452" y="776719"/>
                </a:lnTo>
                <a:lnTo>
                  <a:pt x="11177816" y="729005"/>
                </a:lnTo>
                <a:lnTo>
                  <a:pt x="11153635" y="685977"/>
                </a:lnTo>
                <a:lnTo>
                  <a:pt x="11119358" y="646176"/>
                </a:lnTo>
                <a:lnTo>
                  <a:pt x="11089259" y="619099"/>
                </a:lnTo>
                <a:lnTo>
                  <a:pt x="11055947" y="596150"/>
                </a:lnTo>
                <a:lnTo>
                  <a:pt x="11020298" y="576707"/>
                </a:lnTo>
                <a:lnTo>
                  <a:pt x="10983214" y="560197"/>
                </a:lnTo>
                <a:lnTo>
                  <a:pt x="10941075" y="542912"/>
                </a:lnTo>
                <a:lnTo>
                  <a:pt x="10899877" y="524065"/>
                </a:lnTo>
                <a:lnTo>
                  <a:pt x="10860507" y="501573"/>
                </a:lnTo>
                <a:lnTo>
                  <a:pt x="10823880" y="473367"/>
                </a:lnTo>
                <a:lnTo>
                  <a:pt x="10790911" y="437337"/>
                </a:lnTo>
                <a:lnTo>
                  <a:pt x="10762488" y="391414"/>
                </a:lnTo>
                <a:lnTo>
                  <a:pt x="10765892" y="443953"/>
                </a:lnTo>
                <a:lnTo>
                  <a:pt x="10769892" y="494525"/>
                </a:lnTo>
                <a:lnTo>
                  <a:pt x="10775277" y="543267"/>
                </a:lnTo>
                <a:lnTo>
                  <a:pt x="10782846" y="590321"/>
                </a:lnTo>
                <a:lnTo>
                  <a:pt x="10793400" y="635838"/>
                </a:lnTo>
                <a:lnTo>
                  <a:pt x="10807725" y="679932"/>
                </a:lnTo>
                <a:lnTo>
                  <a:pt x="10826623" y="722757"/>
                </a:lnTo>
                <a:lnTo>
                  <a:pt x="10851934" y="764159"/>
                </a:lnTo>
                <a:lnTo>
                  <a:pt x="10881805" y="800163"/>
                </a:lnTo>
                <a:lnTo>
                  <a:pt x="10915764" y="830389"/>
                </a:lnTo>
                <a:lnTo>
                  <a:pt x="10953394" y="854417"/>
                </a:lnTo>
                <a:lnTo>
                  <a:pt x="10994250" y="871855"/>
                </a:lnTo>
                <a:lnTo>
                  <a:pt x="11037888" y="882307"/>
                </a:lnTo>
                <a:lnTo>
                  <a:pt x="11083887" y="885355"/>
                </a:lnTo>
                <a:lnTo>
                  <a:pt x="11131804" y="880618"/>
                </a:lnTo>
                <a:lnTo>
                  <a:pt x="11151692" y="879259"/>
                </a:lnTo>
                <a:lnTo>
                  <a:pt x="11178794" y="908685"/>
                </a:lnTo>
                <a:lnTo>
                  <a:pt x="11189792" y="953452"/>
                </a:lnTo>
                <a:lnTo>
                  <a:pt x="11191367" y="999350"/>
                </a:lnTo>
                <a:lnTo>
                  <a:pt x="11181715" y="1331976"/>
                </a:lnTo>
                <a:lnTo>
                  <a:pt x="11190859" y="1331976"/>
                </a:lnTo>
                <a:lnTo>
                  <a:pt x="11190859" y="1567027"/>
                </a:lnTo>
                <a:lnTo>
                  <a:pt x="11186122" y="1613928"/>
                </a:lnTo>
                <a:lnTo>
                  <a:pt x="11186071" y="1614449"/>
                </a:lnTo>
                <a:lnTo>
                  <a:pt x="11172317" y="1658708"/>
                </a:lnTo>
                <a:lnTo>
                  <a:pt x="11150676" y="1698586"/>
                </a:lnTo>
                <a:lnTo>
                  <a:pt x="11121962" y="1733410"/>
                </a:lnTo>
                <a:lnTo>
                  <a:pt x="11087138" y="1762137"/>
                </a:lnTo>
                <a:lnTo>
                  <a:pt x="11047159" y="1783842"/>
                </a:lnTo>
                <a:lnTo>
                  <a:pt x="11002975" y="1797545"/>
                </a:lnTo>
                <a:lnTo>
                  <a:pt x="10955528" y="1802320"/>
                </a:lnTo>
                <a:lnTo>
                  <a:pt x="493763" y="1802320"/>
                </a:lnTo>
                <a:lnTo>
                  <a:pt x="493763" y="1759292"/>
                </a:lnTo>
                <a:lnTo>
                  <a:pt x="485228" y="1723745"/>
                </a:lnTo>
                <a:lnTo>
                  <a:pt x="461746" y="1694154"/>
                </a:lnTo>
                <a:lnTo>
                  <a:pt x="438264" y="1680273"/>
                </a:lnTo>
                <a:lnTo>
                  <a:pt x="426580" y="1673364"/>
                </a:lnTo>
                <a:lnTo>
                  <a:pt x="382955" y="1664208"/>
                </a:lnTo>
                <a:lnTo>
                  <a:pt x="288912" y="1659267"/>
                </a:lnTo>
                <a:lnTo>
                  <a:pt x="288912" y="1686915"/>
                </a:lnTo>
                <a:lnTo>
                  <a:pt x="288912" y="1973211"/>
                </a:lnTo>
                <a:lnTo>
                  <a:pt x="284784" y="1977326"/>
                </a:lnTo>
                <a:lnTo>
                  <a:pt x="274599" y="1977326"/>
                </a:lnTo>
                <a:lnTo>
                  <a:pt x="270471" y="1973211"/>
                </a:lnTo>
                <a:lnTo>
                  <a:pt x="270471" y="1686915"/>
                </a:lnTo>
                <a:lnTo>
                  <a:pt x="271500" y="1684629"/>
                </a:lnTo>
                <a:lnTo>
                  <a:pt x="273177" y="1682965"/>
                </a:lnTo>
                <a:lnTo>
                  <a:pt x="279692" y="1680273"/>
                </a:lnTo>
                <a:lnTo>
                  <a:pt x="286207" y="1682965"/>
                </a:lnTo>
                <a:lnTo>
                  <a:pt x="287883" y="1684629"/>
                </a:lnTo>
                <a:lnTo>
                  <a:pt x="288912" y="1686915"/>
                </a:lnTo>
                <a:lnTo>
                  <a:pt x="288912" y="1659267"/>
                </a:lnTo>
                <a:lnTo>
                  <a:pt x="249885" y="1657223"/>
                </a:lnTo>
                <a:lnTo>
                  <a:pt x="249885" y="1686915"/>
                </a:lnTo>
                <a:lnTo>
                  <a:pt x="249885" y="1973211"/>
                </a:lnTo>
                <a:lnTo>
                  <a:pt x="245757" y="1977326"/>
                </a:lnTo>
                <a:lnTo>
                  <a:pt x="235572" y="1977326"/>
                </a:lnTo>
                <a:lnTo>
                  <a:pt x="231444" y="1973211"/>
                </a:lnTo>
                <a:lnTo>
                  <a:pt x="231444" y="1686915"/>
                </a:lnTo>
                <a:lnTo>
                  <a:pt x="232473" y="1684629"/>
                </a:lnTo>
                <a:lnTo>
                  <a:pt x="234149" y="1682965"/>
                </a:lnTo>
                <a:lnTo>
                  <a:pt x="240665" y="1680273"/>
                </a:lnTo>
                <a:lnTo>
                  <a:pt x="247192" y="1682965"/>
                </a:lnTo>
                <a:lnTo>
                  <a:pt x="248856" y="1684629"/>
                </a:lnTo>
                <a:lnTo>
                  <a:pt x="249885" y="1686915"/>
                </a:lnTo>
                <a:lnTo>
                  <a:pt x="249885" y="1657223"/>
                </a:lnTo>
                <a:lnTo>
                  <a:pt x="210870" y="1655178"/>
                </a:lnTo>
                <a:lnTo>
                  <a:pt x="210870" y="1686915"/>
                </a:lnTo>
                <a:lnTo>
                  <a:pt x="210870" y="1973211"/>
                </a:lnTo>
                <a:lnTo>
                  <a:pt x="206743" y="1977326"/>
                </a:lnTo>
                <a:lnTo>
                  <a:pt x="196557" y="1977326"/>
                </a:lnTo>
                <a:lnTo>
                  <a:pt x="192417" y="1973211"/>
                </a:lnTo>
                <a:lnTo>
                  <a:pt x="192430" y="1686915"/>
                </a:lnTo>
                <a:lnTo>
                  <a:pt x="193459" y="1684629"/>
                </a:lnTo>
                <a:lnTo>
                  <a:pt x="195122" y="1682965"/>
                </a:lnTo>
                <a:lnTo>
                  <a:pt x="201650" y="1680273"/>
                </a:lnTo>
                <a:lnTo>
                  <a:pt x="208165" y="1682965"/>
                </a:lnTo>
                <a:lnTo>
                  <a:pt x="209829" y="1684629"/>
                </a:lnTo>
                <a:lnTo>
                  <a:pt x="210870" y="1686915"/>
                </a:lnTo>
                <a:lnTo>
                  <a:pt x="210870" y="1655178"/>
                </a:lnTo>
                <a:lnTo>
                  <a:pt x="156210" y="1652295"/>
                </a:lnTo>
                <a:lnTo>
                  <a:pt x="156210" y="1629321"/>
                </a:lnTo>
                <a:lnTo>
                  <a:pt x="149923" y="1623060"/>
                </a:lnTo>
                <a:lnTo>
                  <a:pt x="134429" y="1623060"/>
                </a:lnTo>
                <a:lnTo>
                  <a:pt x="128143" y="1629321"/>
                </a:lnTo>
                <a:lnTo>
                  <a:pt x="128143" y="1701977"/>
                </a:lnTo>
                <a:lnTo>
                  <a:pt x="27063" y="1701977"/>
                </a:lnTo>
                <a:lnTo>
                  <a:pt x="16522" y="1704098"/>
                </a:lnTo>
                <a:lnTo>
                  <a:pt x="7924" y="1709877"/>
                </a:lnTo>
                <a:lnTo>
                  <a:pt x="2120" y="1718449"/>
                </a:lnTo>
                <a:lnTo>
                  <a:pt x="0" y="1728939"/>
                </a:lnTo>
                <a:lnTo>
                  <a:pt x="2120" y="1739442"/>
                </a:lnTo>
                <a:lnTo>
                  <a:pt x="7924" y="1748015"/>
                </a:lnTo>
                <a:lnTo>
                  <a:pt x="16522" y="1753806"/>
                </a:lnTo>
                <a:lnTo>
                  <a:pt x="27063" y="1755914"/>
                </a:lnTo>
                <a:lnTo>
                  <a:pt x="128143" y="1755914"/>
                </a:lnTo>
                <a:lnTo>
                  <a:pt x="128143" y="1901685"/>
                </a:lnTo>
                <a:lnTo>
                  <a:pt x="27063" y="1901685"/>
                </a:lnTo>
                <a:lnTo>
                  <a:pt x="16522" y="1903806"/>
                </a:lnTo>
                <a:lnTo>
                  <a:pt x="7924" y="1909597"/>
                </a:lnTo>
                <a:lnTo>
                  <a:pt x="2120" y="1918169"/>
                </a:lnTo>
                <a:lnTo>
                  <a:pt x="0" y="1928660"/>
                </a:lnTo>
                <a:lnTo>
                  <a:pt x="2120" y="1939163"/>
                </a:lnTo>
                <a:lnTo>
                  <a:pt x="7924" y="1947722"/>
                </a:lnTo>
                <a:lnTo>
                  <a:pt x="16522" y="1953514"/>
                </a:lnTo>
                <a:lnTo>
                  <a:pt x="27063" y="1955622"/>
                </a:lnTo>
                <a:lnTo>
                  <a:pt x="128143" y="1955622"/>
                </a:lnTo>
                <a:lnTo>
                  <a:pt x="128143" y="2028278"/>
                </a:lnTo>
                <a:lnTo>
                  <a:pt x="134429" y="2034540"/>
                </a:lnTo>
                <a:lnTo>
                  <a:pt x="149923" y="2034540"/>
                </a:lnTo>
                <a:lnTo>
                  <a:pt x="156210" y="2028278"/>
                </a:lnTo>
                <a:lnTo>
                  <a:pt x="156210" y="2007311"/>
                </a:lnTo>
                <a:lnTo>
                  <a:pt x="382955" y="1995385"/>
                </a:lnTo>
                <a:lnTo>
                  <a:pt x="426580" y="1986241"/>
                </a:lnTo>
                <a:lnTo>
                  <a:pt x="441655" y="1977326"/>
                </a:lnTo>
                <a:lnTo>
                  <a:pt x="461746" y="1965464"/>
                </a:lnTo>
                <a:lnTo>
                  <a:pt x="485228" y="1935873"/>
                </a:lnTo>
                <a:lnTo>
                  <a:pt x="493763" y="1900313"/>
                </a:lnTo>
                <a:lnTo>
                  <a:pt x="493763" y="1884489"/>
                </a:lnTo>
                <a:lnTo>
                  <a:pt x="10955350" y="1884489"/>
                </a:lnTo>
                <a:lnTo>
                  <a:pt x="11002442" y="1881035"/>
                </a:lnTo>
                <a:lnTo>
                  <a:pt x="11047235" y="1871040"/>
                </a:lnTo>
                <a:lnTo>
                  <a:pt x="11089386" y="1854974"/>
                </a:lnTo>
                <a:lnTo>
                  <a:pt x="11128426" y="1833333"/>
                </a:lnTo>
                <a:lnTo>
                  <a:pt x="11163846" y="1806613"/>
                </a:lnTo>
                <a:lnTo>
                  <a:pt x="11195152" y="1775294"/>
                </a:lnTo>
                <a:lnTo>
                  <a:pt x="11221885" y="1739874"/>
                </a:lnTo>
                <a:lnTo>
                  <a:pt x="11243513" y="1700847"/>
                </a:lnTo>
                <a:lnTo>
                  <a:pt x="11259579" y="1658708"/>
                </a:lnTo>
                <a:lnTo>
                  <a:pt x="11269459" y="1614449"/>
                </a:lnTo>
                <a:lnTo>
                  <a:pt x="11269586" y="1613928"/>
                </a:lnTo>
                <a:lnTo>
                  <a:pt x="11273015" y="1567027"/>
                </a:lnTo>
                <a:lnTo>
                  <a:pt x="11273028" y="1331976"/>
                </a:lnTo>
                <a:lnTo>
                  <a:pt x="11262360" y="1331976"/>
                </a:lnTo>
                <a:lnTo>
                  <a:pt x="11249279" y="949325"/>
                </a:lnTo>
                <a:lnTo>
                  <a:pt x="11249050" y="912901"/>
                </a:lnTo>
                <a:lnTo>
                  <a:pt x="11255896" y="881748"/>
                </a:lnTo>
                <a:lnTo>
                  <a:pt x="11273904" y="857046"/>
                </a:lnTo>
                <a:lnTo>
                  <a:pt x="11307191" y="839978"/>
                </a:lnTo>
                <a:lnTo>
                  <a:pt x="11306937" y="838581"/>
                </a:lnTo>
                <a:lnTo>
                  <a:pt x="11314176" y="837692"/>
                </a:lnTo>
                <a:lnTo>
                  <a:pt x="11328819" y="829919"/>
                </a:lnTo>
                <a:lnTo>
                  <a:pt x="11336693" y="827798"/>
                </a:lnTo>
                <a:lnTo>
                  <a:pt x="11392941" y="838301"/>
                </a:lnTo>
                <a:lnTo>
                  <a:pt x="11432896" y="828014"/>
                </a:lnTo>
                <a:lnTo>
                  <a:pt x="11467592" y="803668"/>
                </a:lnTo>
                <a:lnTo>
                  <a:pt x="11499088" y="770255"/>
                </a:lnTo>
                <a:lnTo>
                  <a:pt x="11538737" y="706932"/>
                </a:lnTo>
                <a:lnTo>
                  <a:pt x="11567922" y="638937"/>
                </a:lnTo>
                <a:lnTo>
                  <a:pt x="11583378" y="606894"/>
                </a:lnTo>
                <a:lnTo>
                  <a:pt x="11602352" y="577367"/>
                </a:lnTo>
                <a:lnTo>
                  <a:pt x="11626012" y="551662"/>
                </a:lnTo>
                <a:lnTo>
                  <a:pt x="11655552" y="531114"/>
                </a:lnTo>
                <a:close/>
              </a:path>
            </a:pathLst>
          </a:custGeom>
          <a:solidFill>
            <a:srgbClr val="B4DD95"/>
          </a:solidFill>
        </p:spPr>
        <p:txBody>
          <a:bodyPr wrap="square" lIns="0" tIns="0" rIns="0" bIns="0" rtlCol="0"/>
          <a:lstStyle/>
          <a:p>
            <a:endParaRPr/>
          </a:p>
        </p:txBody>
      </p:sp>
    </p:spTree>
    <p:extLst>
      <p:ext uri="{BB962C8B-B14F-4D97-AF65-F5344CB8AC3E}">
        <p14:creationId xmlns:p14="http://schemas.microsoft.com/office/powerpoint/2010/main" val="1893933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DEB0AFC9-3A76-7A7F-696F-73BA123FE5BA}"/>
              </a:ext>
            </a:extLst>
          </p:cNvPr>
          <p:cNvGrpSpPr/>
          <p:nvPr/>
        </p:nvGrpSpPr>
        <p:grpSpPr>
          <a:xfrm>
            <a:off x="5917567" y="804347"/>
            <a:ext cx="3843536" cy="711402"/>
            <a:chOff x="5919109" y="496301"/>
            <a:chExt cx="3844537" cy="711587"/>
          </a:xfrm>
        </p:grpSpPr>
        <p:sp>
          <p:nvSpPr>
            <p:cNvPr id="8" name="Rectangle 20">
              <a:extLst>
                <a:ext uri="{FF2B5EF4-FFF2-40B4-BE49-F238E27FC236}">
                  <a16:creationId xmlns:a16="http://schemas.microsoft.com/office/drawing/2014/main" xmlns="" id="{1CE43A4A-725F-4CD2-8324-F279E1FE6094}"/>
                </a:ext>
              </a:extLst>
            </p:cNvPr>
            <p:cNvSpPr/>
            <p:nvPr/>
          </p:nvSpPr>
          <p:spPr>
            <a:xfrm>
              <a:off x="5919111" y="496301"/>
              <a:ext cx="3844535" cy="711587"/>
            </a:xfrm>
            <a:prstGeom prst="rect">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16" name="Text Placeholder 12">
              <a:extLst>
                <a:ext uri="{FF2B5EF4-FFF2-40B4-BE49-F238E27FC236}">
                  <a16:creationId xmlns:a16="http://schemas.microsoft.com/office/drawing/2014/main" xmlns="" id="{694AFDF6-B387-4174-84FF-A334B2FC9AD6}"/>
                </a:ext>
              </a:extLst>
            </p:cNvPr>
            <p:cNvSpPr txBox="1">
              <a:spLocks/>
            </p:cNvSpPr>
            <p:nvPr/>
          </p:nvSpPr>
          <p:spPr>
            <a:xfrm>
              <a:off x="5919109" y="507889"/>
              <a:ext cx="3821470" cy="33200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err="1" smtClean="0">
                  <a:solidFill>
                    <a:schemeClr val="bg1"/>
                  </a:solidFill>
                  <a:cs typeface="Arial" pitchFamily="34" charset="0"/>
                </a:rPr>
                <a:t>Sainath</a:t>
              </a:r>
              <a:r>
                <a:rPr lang="en-US" sz="1600" b="1" dirty="0" smtClean="0">
                  <a:solidFill>
                    <a:schemeClr val="bg1"/>
                  </a:solidFill>
                  <a:cs typeface="Arial" pitchFamily="34" charset="0"/>
                </a:rPr>
                <a:t> </a:t>
              </a:r>
              <a:r>
                <a:rPr lang="en-US" sz="1600" b="1" dirty="0" err="1" smtClean="0">
                  <a:solidFill>
                    <a:schemeClr val="bg1"/>
                  </a:solidFill>
                  <a:cs typeface="Arial" pitchFamily="34" charset="0"/>
                </a:rPr>
                <a:t>Golla</a:t>
              </a:r>
              <a:r>
                <a:rPr lang="en-US" sz="1600" b="1" dirty="0" smtClean="0">
                  <a:solidFill>
                    <a:schemeClr val="bg1"/>
                  </a:solidFill>
                  <a:cs typeface="Arial" pitchFamily="34" charset="0"/>
                </a:rPr>
                <a:t>   </a:t>
              </a:r>
              <a:endParaRPr lang="en-US" sz="1600" b="1" dirty="0">
                <a:solidFill>
                  <a:schemeClr val="bg1"/>
                </a:solidFill>
                <a:cs typeface="Arial" pitchFamily="34" charset="0"/>
              </a:endParaRPr>
            </a:p>
          </p:txBody>
        </p:sp>
      </p:grpSp>
      <p:sp>
        <p:nvSpPr>
          <p:cNvPr id="17" name="Text Placeholder 13">
            <a:extLst>
              <a:ext uri="{FF2B5EF4-FFF2-40B4-BE49-F238E27FC236}">
                <a16:creationId xmlns:a16="http://schemas.microsoft.com/office/drawing/2014/main" xmlns="" id="{B247BA3D-ED34-401B-8A5F-35A4B0E85C4C}"/>
              </a:ext>
            </a:extLst>
          </p:cNvPr>
          <p:cNvSpPr txBox="1">
            <a:spLocks/>
          </p:cNvSpPr>
          <p:nvPr/>
        </p:nvSpPr>
        <p:spPr>
          <a:xfrm>
            <a:off x="5917567" y="1160754"/>
            <a:ext cx="3843534" cy="27861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chemeClr val="bg1"/>
                </a:solidFill>
                <a:cs typeface="Arial" pitchFamily="34" charset="0"/>
              </a:rPr>
              <a:t>Cables and International Marketing  </a:t>
            </a:r>
          </a:p>
        </p:txBody>
      </p:sp>
      <p:pic>
        <p:nvPicPr>
          <p:cNvPr id="4" name="Picture Placeholder 3">
            <a:extLst>
              <a:ext uri="{FF2B5EF4-FFF2-40B4-BE49-F238E27FC236}">
                <a16:creationId xmlns:a16="http://schemas.microsoft.com/office/drawing/2014/main" xmlns="" id="{A7A13A7A-88E6-626A-C01B-C0D5FA35D44F}"/>
              </a:ext>
            </a:extLst>
          </p:cNvPr>
          <p:cNvPicPr>
            <a:picLocks noGrp="1" noChangeAspect="1"/>
          </p:cNvPicPr>
          <p:nvPr>
            <p:ph type="pic" idx="14"/>
          </p:nvPr>
        </p:nvPicPr>
        <p:blipFill>
          <a:blip r:embed="rId2" cstate="print">
            <a:extLst>
              <a:ext uri="{28A0092B-C50C-407E-A947-70E740481C1C}">
                <a14:useLocalDpi xmlns:a14="http://schemas.microsoft.com/office/drawing/2010/main" val="0"/>
              </a:ext>
            </a:extLst>
          </a:blip>
          <a:srcRect/>
          <a:stretch/>
        </p:blipFill>
        <p:spPr>
          <a:xfrm>
            <a:off x="4681901" y="2453834"/>
            <a:ext cx="1079719" cy="1079719"/>
          </a:xfrm>
          <a:prstGeom prst="ellipse">
            <a:avLst/>
          </a:prstGeom>
          <a:ln w="25400">
            <a:solidFill>
              <a:schemeClr val="accent2"/>
            </a:solidFill>
          </a:ln>
        </p:spPr>
      </p:pic>
      <p:pic>
        <p:nvPicPr>
          <p:cNvPr id="36" name="Picture Placeholder 35">
            <a:extLst>
              <a:ext uri="{FF2B5EF4-FFF2-40B4-BE49-F238E27FC236}">
                <a16:creationId xmlns:a16="http://schemas.microsoft.com/office/drawing/2014/main" xmlns="" id="{76243872-F07C-D1EB-9ED4-FEB63F91B926}"/>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a:stretch/>
        </p:blipFill>
        <p:spPr>
          <a:xfrm>
            <a:off x="9926281" y="1513329"/>
            <a:ext cx="1079719" cy="1079719"/>
          </a:xfrm>
          <a:prstGeom prst="ellipse">
            <a:avLst/>
          </a:prstGeom>
          <a:ln w="25400">
            <a:solidFill>
              <a:schemeClr val="accent2"/>
            </a:solidFill>
          </a:ln>
        </p:spPr>
      </p:pic>
      <p:sp>
        <p:nvSpPr>
          <p:cNvPr id="33" name="TextBox 32">
            <a:extLst>
              <a:ext uri="{FF2B5EF4-FFF2-40B4-BE49-F238E27FC236}">
                <a16:creationId xmlns:a16="http://schemas.microsoft.com/office/drawing/2014/main" xmlns="" id="{66949A2D-B8DB-FF14-AB23-30EA77E51B5B}"/>
              </a:ext>
            </a:extLst>
          </p:cNvPr>
          <p:cNvSpPr txBox="1"/>
          <p:nvPr/>
        </p:nvSpPr>
        <p:spPr>
          <a:xfrm>
            <a:off x="45144" y="39605"/>
            <a:ext cx="2660613" cy="584623"/>
          </a:xfrm>
          <a:prstGeom prst="rect">
            <a:avLst/>
          </a:prstGeom>
          <a:noFill/>
        </p:spPr>
        <p:txBody>
          <a:bodyPr wrap="none" rtlCol="0">
            <a:spAutoFit/>
          </a:bodyPr>
          <a:lstStyle/>
          <a:p>
            <a:r>
              <a:rPr lang="en-US" sz="3199" b="1" dirty="0">
                <a:solidFill>
                  <a:schemeClr val="bg1">
                    <a:lumMod val="75000"/>
                  </a:schemeClr>
                </a:solidFill>
                <a:latin typeface="Aquire" pitchFamily="2" charset="0"/>
              </a:rPr>
              <a:t>AIGEMSTEK</a:t>
            </a:r>
          </a:p>
        </p:txBody>
      </p:sp>
      <p:pic>
        <p:nvPicPr>
          <p:cNvPr id="28" name="Picture Placeholder 35">
            <a:extLst>
              <a:ext uri="{FF2B5EF4-FFF2-40B4-BE49-F238E27FC236}">
                <a16:creationId xmlns:a16="http://schemas.microsoft.com/office/drawing/2014/main" xmlns="" id="{0EDFAC42-00EB-E856-BB21-F8FECC5985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26281" y="3401367"/>
            <a:ext cx="1079719" cy="1079719"/>
          </a:xfrm>
          <a:prstGeom prst="ellipse">
            <a:avLst/>
          </a:prstGeom>
          <a:solidFill>
            <a:schemeClr val="bg1">
              <a:lumMod val="95000"/>
            </a:schemeClr>
          </a:solidFill>
          <a:ln w="25400">
            <a:solidFill>
              <a:schemeClr val="accent2"/>
            </a:solidFill>
          </a:ln>
        </p:spPr>
      </p:pic>
      <p:pic>
        <p:nvPicPr>
          <p:cNvPr id="34" name="Picture Placeholder 3">
            <a:extLst>
              <a:ext uri="{FF2B5EF4-FFF2-40B4-BE49-F238E27FC236}">
                <a16:creationId xmlns:a16="http://schemas.microsoft.com/office/drawing/2014/main" xmlns="" id="{0C21A812-7C23-ADD9-CDB2-82676FC6B5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81901" y="4373192"/>
            <a:ext cx="1079719" cy="1079719"/>
          </a:xfrm>
          <a:prstGeom prst="ellipse">
            <a:avLst/>
          </a:prstGeom>
          <a:solidFill>
            <a:schemeClr val="bg1">
              <a:lumMod val="95000"/>
            </a:schemeClr>
          </a:solidFill>
          <a:ln w="25400">
            <a:solidFill>
              <a:schemeClr val="accent2"/>
            </a:solidFill>
          </a:ln>
        </p:spPr>
      </p:pic>
      <p:grpSp>
        <p:nvGrpSpPr>
          <p:cNvPr id="21" name="Group 20">
            <a:extLst>
              <a:ext uri="{FF2B5EF4-FFF2-40B4-BE49-F238E27FC236}">
                <a16:creationId xmlns:a16="http://schemas.microsoft.com/office/drawing/2014/main" xmlns="" id="{CDCDE7B3-7918-DF09-3E21-27A7D327ABCD}"/>
              </a:ext>
            </a:extLst>
          </p:cNvPr>
          <p:cNvGrpSpPr/>
          <p:nvPr/>
        </p:nvGrpSpPr>
        <p:grpSpPr>
          <a:xfrm>
            <a:off x="5917567" y="1697488"/>
            <a:ext cx="3859191" cy="711402"/>
            <a:chOff x="5919111" y="1663943"/>
            <a:chExt cx="3860196" cy="711587"/>
          </a:xfrm>
        </p:grpSpPr>
        <p:sp>
          <p:nvSpPr>
            <p:cNvPr id="6" name="Rectangle 48">
              <a:extLst>
                <a:ext uri="{FF2B5EF4-FFF2-40B4-BE49-F238E27FC236}">
                  <a16:creationId xmlns:a16="http://schemas.microsoft.com/office/drawing/2014/main" xmlns="" id="{78BB021F-B017-4C07-8430-A10A704C65FA}"/>
                </a:ext>
              </a:extLst>
            </p:cNvPr>
            <p:cNvSpPr/>
            <p:nvPr/>
          </p:nvSpPr>
          <p:spPr>
            <a:xfrm>
              <a:off x="5919111" y="1663943"/>
              <a:ext cx="3844537" cy="711587"/>
            </a:xfrm>
            <a:prstGeom prst="rect">
              <a:avLst/>
            </a:prstGeom>
            <a:solidFill>
              <a:schemeClr val="accent1"/>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35" name="Text Placeholder 12">
              <a:extLst>
                <a:ext uri="{FF2B5EF4-FFF2-40B4-BE49-F238E27FC236}">
                  <a16:creationId xmlns:a16="http://schemas.microsoft.com/office/drawing/2014/main" xmlns="" id="{7CB4974A-8D4C-D662-69D6-FEBEA9DC6662}"/>
                </a:ext>
              </a:extLst>
            </p:cNvPr>
            <p:cNvSpPr txBox="1">
              <a:spLocks/>
            </p:cNvSpPr>
            <p:nvPr/>
          </p:nvSpPr>
          <p:spPr>
            <a:xfrm>
              <a:off x="5934772" y="1675613"/>
              <a:ext cx="3821470" cy="33200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600" b="1" dirty="0">
                <a:solidFill>
                  <a:schemeClr val="bg1"/>
                </a:solidFill>
                <a:cs typeface="Arial" pitchFamily="34" charset="0"/>
              </a:endParaRPr>
            </a:p>
            <a:p>
              <a:pPr marL="0" indent="0" algn="r">
                <a:buNone/>
              </a:pPr>
              <a:r>
                <a:rPr lang="en-US" sz="1600" b="1" dirty="0" err="1" smtClean="0">
                  <a:solidFill>
                    <a:schemeClr val="bg1"/>
                  </a:solidFill>
                  <a:cs typeface="Arial" pitchFamily="34" charset="0"/>
                </a:rPr>
                <a:t>Shasidhar</a:t>
              </a:r>
              <a:r>
                <a:rPr lang="en-US" sz="1600" b="1" dirty="0" smtClean="0">
                  <a:solidFill>
                    <a:schemeClr val="bg1"/>
                  </a:solidFill>
                  <a:cs typeface="Arial" pitchFamily="34" charset="0"/>
                </a:rPr>
                <a:t> </a:t>
              </a:r>
              <a:r>
                <a:rPr lang="en-US" sz="1600" b="1" dirty="0" err="1" smtClean="0">
                  <a:solidFill>
                    <a:schemeClr val="bg1"/>
                  </a:solidFill>
                  <a:cs typeface="Arial" pitchFamily="34" charset="0"/>
                </a:rPr>
                <a:t>Muniganti</a:t>
              </a:r>
              <a:r>
                <a:rPr lang="en-US" sz="1600" b="1" dirty="0" smtClean="0">
                  <a:solidFill>
                    <a:schemeClr val="bg1"/>
                  </a:solidFill>
                  <a:cs typeface="Arial" pitchFamily="34" charset="0"/>
                </a:rPr>
                <a:t> </a:t>
              </a:r>
              <a:endParaRPr lang="en-US" sz="1600" b="1" dirty="0">
                <a:solidFill>
                  <a:schemeClr val="bg1"/>
                </a:solidFill>
                <a:cs typeface="Arial" pitchFamily="34" charset="0"/>
              </a:endParaRPr>
            </a:p>
            <a:p>
              <a:pPr marL="0" indent="0" algn="r">
                <a:buNone/>
              </a:pPr>
              <a:r>
                <a:rPr lang="en-US" sz="1600" b="1" dirty="0">
                  <a:solidFill>
                    <a:schemeClr val="bg1"/>
                  </a:solidFill>
                  <a:cs typeface="Arial" pitchFamily="34" charset="0"/>
                </a:rPr>
                <a:t>Expert General Trade</a:t>
              </a:r>
            </a:p>
          </p:txBody>
        </p:sp>
        <p:sp>
          <p:nvSpPr>
            <p:cNvPr id="37" name="Text Placeholder 13">
              <a:extLst>
                <a:ext uri="{FF2B5EF4-FFF2-40B4-BE49-F238E27FC236}">
                  <a16:creationId xmlns:a16="http://schemas.microsoft.com/office/drawing/2014/main" xmlns="" id="{CE86B4FA-EEBE-9E6D-B643-6BD8EC8F5798}"/>
                </a:ext>
              </a:extLst>
            </p:cNvPr>
            <p:cNvSpPr txBox="1">
              <a:spLocks/>
            </p:cNvSpPr>
            <p:nvPr/>
          </p:nvSpPr>
          <p:spPr>
            <a:xfrm>
              <a:off x="5934772" y="2011795"/>
              <a:ext cx="3844535" cy="2786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a:solidFill>
                    <a:schemeClr val="bg1"/>
                  </a:solidFill>
                  <a:cs typeface="Arial" pitchFamily="34" charset="0"/>
                </a:rPr>
                <a:t> </a:t>
              </a:r>
            </a:p>
          </p:txBody>
        </p:sp>
      </p:grpSp>
      <p:grpSp>
        <p:nvGrpSpPr>
          <p:cNvPr id="22" name="Group 21">
            <a:extLst>
              <a:ext uri="{FF2B5EF4-FFF2-40B4-BE49-F238E27FC236}">
                <a16:creationId xmlns:a16="http://schemas.microsoft.com/office/drawing/2014/main" xmlns="" id="{777958F1-E22C-0406-C4C2-7F87425FDC87}"/>
              </a:ext>
            </a:extLst>
          </p:cNvPr>
          <p:cNvGrpSpPr/>
          <p:nvPr/>
        </p:nvGrpSpPr>
        <p:grpSpPr>
          <a:xfrm>
            <a:off x="5894508" y="2637993"/>
            <a:ext cx="3843534" cy="711402"/>
            <a:chOff x="5896044" y="2817097"/>
            <a:chExt cx="3844535" cy="711587"/>
          </a:xfrm>
        </p:grpSpPr>
        <p:sp>
          <p:nvSpPr>
            <p:cNvPr id="7" name="Rectangle 17">
              <a:extLst>
                <a:ext uri="{FF2B5EF4-FFF2-40B4-BE49-F238E27FC236}">
                  <a16:creationId xmlns:a16="http://schemas.microsoft.com/office/drawing/2014/main" xmlns="" id="{7BF0832B-1730-4549-A4A4-D4D72A66A6BB}"/>
                </a:ext>
              </a:extLst>
            </p:cNvPr>
            <p:cNvSpPr/>
            <p:nvPr/>
          </p:nvSpPr>
          <p:spPr>
            <a:xfrm>
              <a:off x="5919109" y="2817097"/>
              <a:ext cx="3821470" cy="711587"/>
            </a:xfrm>
            <a:prstGeom prst="rect">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42" name="Text Placeholder 12">
              <a:extLst>
                <a:ext uri="{FF2B5EF4-FFF2-40B4-BE49-F238E27FC236}">
                  <a16:creationId xmlns:a16="http://schemas.microsoft.com/office/drawing/2014/main" xmlns="" id="{9F11F69C-F8AC-9480-1521-FAD7EDD62833}"/>
                </a:ext>
              </a:extLst>
            </p:cNvPr>
            <p:cNvSpPr txBox="1">
              <a:spLocks/>
            </p:cNvSpPr>
            <p:nvPr/>
          </p:nvSpPr>
          <p:spPr>
            <a:xfrm>
              <a:off x="5896044" y="2851160"/>
              <a:ext cx="3821470" cy="33200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b="1" dirty="0">
                <a:solidFill>
                  <a:schemeClr val="bg1"/>
                </a:solidFill>
                <a:cs typeface="Arial" pitchFamily="34" charset="0"/>
              </a:endParaRPr>
            </a:p>
            <a:p>
              <a:pPr marL="0" indent="0">
                <a:buNone/>
              </a:pPr>
              <a:r>
                <a:rPr lang="en-US" sz="1600" b="1" dirty="0" err="1">
                  <a:solidFill>
                    <a:schemeClr val="bg1"/>
                  </a:solidFill>
                  <a:cs typeface="Arial" pitchFamily="34" charset="0"/>
                </a:rPr>
                <a:t>Mr.Sampat</a:t>
              </a:r>
              <a:r>
                <a:rPr lang="en-US" sz="1600" b="1" dirty="0">
                  <a:solidFill>
                    <a:schemeClr val="bg1"/>
                  </a:solidFill>
                  <a:cs typeface="Arial" pitchFamily="34" charset="0"/>
                </a:rPr>
                <a:t> Kumar, </a:t>
              </a:r>
            </a:p>
            <a:p>
              <a:pPr marL="0" indent="0">
                <a:buNone/>
              </a:pPr>
              <a:r>
                <a:rPr lang="en-US" sz="1600" b="1" dirty="0">
                  <a:solidFill>
                    <a:schemeClr val="bg1"/>
                  </a:solidFill>
                  <a:cs typeface="Arial" pitchFamily="34" charset="0"/>
                </a:rPr>
                <a:t>Expert Power Plants</a:t>
              </a:r>
              <a:r>
                <a:rPr lang="en-IN" sz="1600" b="1" dirty="0">
                  <a:solidFill>
                    <a:schemeClr val="bg1"/>
                  </a:solidFill>
                  <a:cs typeface="Arial" pitchFamily="34" charset="0"/>
                </a:rPr>
                <a:t> </a:t>
              </a:r>
              <a:endParaRPr lang="en-US" sz="1600" b="1" dirty="0">
                <a:solidFill>
                  <a:schemeClr val="bg1"/>
                </a:solidFill>
                <a:cs typeface="Arial" pitchFamily="34" charset="0"/>
              </a:endParaRPr>
            </a:p>
          </p:txBody>
        </p:sp>
        <p:sp>
          <p:nvSpPr>
            <p:cNvPr id="43" name="Text Placeholder 13">
              <a:extLst>
                <a:ext uri="{FF2B5EF4-FFF2-40B4-BE49-F238E27FC236}">
                  <a16:creationId xmlns:a16="http://schemas.microsoft.com/office/drawing/2014/main" xmlns="" id="{BD5ACCE1-A7C7-31E8-0EED-0E5115E93C99}"/>
                </a:ext>
              </a:extLst>
            </p:cNvPr>
            <p:cNvSpPr txBox="1">
              <a:spLocks/>
            </p:cNvSpPr>
            <p:nvPr/>
          </p:nvSpPr>
          <p:spPr>
            <a:xfrm>
              <a:off x="5896044" y="3209920"/>
              <a:ext cx="3844535" cy="2786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chemeClr val="bg1"/>
                  </a:solidFill>
                  <a:cs typeface="Arial" pitchFamily="34" charset="0"/>
                </a:rPr>
                <a:t> </a:t>
              </a:r>
            </a:p>
          </p:txBody>
        </p:sp>
      </p:grpSp>
      <p:grpSp>
        <p:nvGrpSpPr>
          <p:cNvPr id="46" name="Group 45">
            <a:extLst>
              <a:ext uri="{FF2B5EF4-FFF2-40B4-BE49-F238E27FC236}">
                <a16:creationId xmlns:a16="http://schemas.microsoft.com/office/drawing/2014/main" xmlns="" id="{F32116A1-BF20-A970-D12F-7B1FC60BFE83}"/>
              </a:ext>
            </a:extLst>
          </p:cNvPr>
          <p:cNvGrpSpPr/>
          <p:nvPr/>
        </p:nvGrpSpPr>
        <p:grpSpPr>
          <a:xfrm>
            <a:off x="5955310" y="4545374"/>
            <a:ext cx="3842560" cy="711402"/>
            <a:chOff x="5919109" y="5190160"/>
            <a:chExt cx="3843561" cy="711587"/>
          </a:xfrm>
        </p:grpSpPr>
        <p:sp>
          <p:nvSpPr>
            <p:cNvPr id="30" name="Rectangle 17">
              <a:extLst>
                <a:ext uri="{FF2B5EF4-FFF2-40B4-BE49-F238E27FC236}">
                  <a16:creationId xmlns:a16="http://schemas.microsoft.com/office/drawing/2014/main" xmlns="" id="{365DDD68-C8CC-2C0D-91BD-6413C4811E84}"/>
                </a:ext>
              </a:extLst>
            </p:cNvPr>
            <p:cNvSpPr/>
            <p:nvPr/>
          </p:nvSpPr>
          <p:spPr>
            <a:xfrm>
              <a:off x="5919109" y="5190160"/>
              <a:ext cx="3821470" cy="711587"/>
            </a:xfrm>
            <a:prstGeom prst="rect">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44" name="Text Placeholder 12">
              <a:extLst>
                <a:ext uri="{FF2B5EF4-FFF2-40B4-BE49-F238E27FC236}">
                  <a16:creationId xmlns:a16="http://schemas.microsoft.com/office/drawing/2014/main" xmlns="" id="{97F72E63-CE9B-5506-0E0F-1DF676B8EF6E}"/>
                </a:ext>
              </a:extLst>
            </p:cNvPr>
            <p:cNvSpPr txBox="1">
              <a:spLocks/>
            </p:cNvSpPr>
            <p:nvPr/>
          </p:nvSpPr>
          <p:spPr>
            <a:xfrm>
              <a:off x="5941200" y="5226324"/>
              <a:ext cx="3821470" cy="33200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err="1">
                  <a:solidFill>
                    <a:schemeClr val="bg1"/>
                  </a:solidFill>
                  <a:cs typeface="Arial" pitchFamily="34" charset="0"/>
                </a:rPr>
                <a:t>Mr.Chalasani</a:t>
              </a:r>
              <a:r>
                <a:rPr lang="en-US" sz="1600" b="1" dirty="0">
                  <a:solidFill>
                    <a:schemeClr val="bg1"/>
                  </a:solidFill>
                  <a:cs typeface="Arial" pitchFamily="34" charset="0"/>
                </a:rPr>
                <a:t> Krishna Prasad </a:t>
              </a:r>
            </a:p>
          </p:txBody>
        </p:sp>
      </p:grpSp>
      <p:sp>
        <p:nvSpPr>
          <p:cNvPr id="45" name="Text Placeholder 13">
            <a:extLst>
              <a:ext uri="{FF2B5EF4-FFF2-40B4-BE49-F238E27FC236}">
                <a16:creationId xmlns:a16="http://schemas.microsoft.com/office/drawing/2014/main" xmlns="" id="{C077CD11-1A56-E776-8A05-7E08F489608A}"/>
              </a:ext>
            </a:extLst>
          </p:cNvPr>
          <p:cNvSpPr txBox="1">
            <a:spLocks/>
          </p:cNvSpPr>
          <p:nvPr/>
        </p:nvSpPr>
        <p:spPr>
          <a:xfrm>
            <a:off x="5939653" y="5584523"/>
            <a:ext cx="3843534" cy="27861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chemeClr val="bg1"/>
                </a:solidFill>
                <a:cs typeface="Arial" pitchFamily="34" charset="0"/>
              </a:rPr>
              <a:t>Environment Vertical Head</a:t>
            </a:r>
          </a:p>
        </p:txBody>
      </p:sp>
      <p:grpSp>
        <p:nvGrpSpPr>
          <p:cNvPr id="51" name="Group 50">
            <a:extLst>
              <a:ext uri="{FF2B5EF4-FFF2-40B4-BE49-F238E27FC236}">
                <a16:creationId xmlns:a16="http://schemas.microsoft.com/office/drawing/2014/main" xmlns="" id="{5ADD220B-00D4-66E0-81A8-E1E5CD9251C5}"/>
              </a:ext>
            </a:extLst>
          </p:cNvPr>
          <p:cNvGrpSpPr/>
          <p:nvPr/>
        </p:nvGrpSpPr>
        <p:grpSpPr>
          <a:xfrm>
            <a:off x="5939652" y="3585527"/>
            <a:ext cx="3859191" cy="711402"/>
            <a:chOff x="5919111" y="1663943"/>
            <a:chExt cx="3860196" cy="711587"/>
          </a:xfrm>
        </p:grpSpPr>
        <p:sp>
          <p:nvSpPr>
            <p:cNvPr id="52" name="Rectangle 48">
              <a:extLst>
                <a:ext uri="{FF2B5EF4-FFF2-40B4-BE49-F238E27FC236}">
                  <a16:creationId xmlns:a16="http://schemas.microsoft.com/office/drawing/2014/main" xmlns="" id="{D72EC0C6-218B-E7B9-8409-53CBD78AC5A2}"/>
                </a:ext>
              </a:extLst>
            </p:cNvPr>
            <p:cNvSpPr/>
            <p:nvPr/>
          </p:nvSpPr>
          <p:spPr>
            <a:xfrm>
              <a:off x="5919111" y="1663943"/>
              <a:ext cx="3844537" cy="711587"/>
            </a:xfrm>
            <a:prstGeom prst="rect">
              <a:avLst/>
            </a:prstGeom>
            <a:solidFill>
              <a:schemeClr val="accent1"/>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53" name="Text Placeholder 12">
              <a:extLst>
                <a:ext uri="{FF2B5EF4-FFF2-40B4-BE49-F238E27FC236}">
                  <a16:creationId xmlns:a16="http://schemas.microsoft.com/office/drawing/2014/main" xmlns="" id="{569CEEBD-29FD-5202-C6B5-8F5EA35D74C7}"/>
                </a:ext>
              </a:extLst>
            </p:cNvPr>
            <p:cNvSpPr txBox="1">
              <a:spLocks/>
            </p:cNvSpPr>
            <p:nvPr/>
          </p:nvSpPr>
          <p:spPr>
            <a:xfrm>
              <a:off x="5934772" y="1675613"/>
              <a:ext cx="3821470" cy="33200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600" b="1" dirty="0" err="1">
                  <a:solidFill>
                    <a:schemeClr val="bg1"/>
                  </a:solidFill>
                  <a:cs typeface="Arial" pitchFamily="34" charset="0"/>
                </a:rPr>
                <a:t>Mr.Prasad</a:t>
              </a:r>
              <a:endParaRPr lang="en-US" sz="1600" b="1" dirty="0">
                <a:solidFill>
                  <a:schemeClr val="bg1"/>
                </a:solidFill>
                <a:cs typeface="Arial" pitchFamily="34" charset="0"/>
              </a:endParaRPr>
            </a:p>
          </p:txBody>
        </p:sp>
        <p:sp>
          <p:nvSpPr>
            <p:cNvPr id="54" name="Text Placeholder 13">
              <a:extLst>
                <a:ext uri="{FF2B5EF4-FFF2-40B4-BE49-F238E27FC236}">
                  <a16:creationId xmlns:a16="http://schemas.microsoft.com/office/drawing/2014/main" xmlns="" id="{4ABCE10B-FD0E-BD10-CF2E-52AA19E7BEB5}"/>
                </a:ext>
              </a:extLst>
            </p:cNvPr>
            <p:cNvSpPr txBox="1">
              <a:spLocks/>
            </p:cNvSpPr>
            <p:nvPr/>
          </p:nvSpPr>
          <p:spPr>
            <a:xfrm>
              <a:off x="5934772" y="2011795"/>
              <a:ext cx="3844535" cy="2786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200" dirty="0">
                  <a:solidFill>
                    <a:schemeClr val="bg1"/>
                  </a:solidFill>
                  <a:cs typeface="Arial" pitchFamily="34" charset="0"/>
                </a:rPr>
                <a:t>Expert Power T&amp;D and EPC  </a:t>
              </a:r>
            </a:p>
          </p:txBody>
        </p:sp>
      </p:grpSp>
      <p:pic>
        <p:nvPicPr>
          <p:cNvPr id="55" name="Picture Placeholder 35">
            <a:extLst>
              <a:ext uri="{FF2B5EF4-FFF2-40B4-BE49-F238E27FC236}">
                <a16:creationId xmlns:a16="http://schemas.microsoft.com/office/drawing/2014/main" xmlns="" id="{B80D2198-FAEE-929F-5884-8881180857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81136" y="5323970"/>
            <a:ext cx="1079719" cy="1079719"/>
          </a:xfrm>
          <a:prstGeom prst="ellipse">
            <a:avLst/>
          </a:prstGeom>
          <a:solidFill>
            <a:schemeClr val="bg1">
              <a:lumMod val="95000"/>
            </a:schemeClr>
          </a:solidFill>
          <a:ln w="25400">
            <a:solidFill>
              <a:schemeClr val="accent2"/>
            </a:solidFill>
          </a:ln>
        </p:spPr>
      </p:pic>
      <p:grpSp>
        <p:nvGrpSpPr>
          <p:cNvPr id="56" name="Group 55">
            <a:extLst>
              <a:ext uri="{FF2B5EF4-FFF2-40B4-BE49-F238E27FC236}">
                <a16:creationId xmlns:a16="http://schemas.microsoft.com/office/drawing/2014/main" xmlns="" id="{546B0FF5-AB72-0CE0-7226-ACAADA84C80D}"/>
              </a:ext>
            </a:extLst>
          </p:cNvPr>
          <p:cNvGrpSpPr/>
          <p:nvPr/>
        </p:nvGrpSpPr>
        <p:grpSpPr>
          <a:xfrm>
            <a:off x="5894508" y="5508130"/>
            <a:ext cx="3859191" cy="711402"/>
            <a:chOff x="5919111" y="1663943"/>
            <a:chExt cx="3860196" cy="711587"/>
          </a:xfrm>
        </p:grpSpPr>
        <p:sp>
          <p:nvSpPr>
            <p:cNvPr id="57" name="Rectangle 48">
              <a:extLst>
                <a:ext uri="{FF2B5EF4-FFF2-40B4-BE49-F238E27FC236}">
                  <a16:creationId xmlns:a16="http://schemas.microsoft.com/office/drawing/2014/main" xmlns="" id="{2C50FE30-CC5B-6226-FFBB-B30252FAEB4B}"/>
                </a:ext>
              </a:extLst>
            </p:cNvPr>
            <p:cNvSpPr/>
            <p:nvPr/>
          </p:nvSpPr>
          <p:spPr>
            <a:xfrm>
              <a:off x="5919111" y="1663943"/>
              <a:ext cx="3844537" cy="711587"/>
            </a:xfrm>
            <a:prstGeom prst="rect">
              <a:avLst/>
            </a:prstGeom>
            <a:solidFill>
              <a:schemeClr val="accent1"/>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solidFill>
              </a:endParaRPr>
            </a:p>
          </p:txBody>
        </p:sp>
        <p:sp>
          <p:nvSpPr>
            <p:cNvPr id="58" name="Text Placeholder 12">
              <a:extLst>
                <a:ext uri="{FF2B5EF4-FFF2-40B4-BE49-F238E27FC236}">
                  <a16:creationId xmlns:a16="http://schemas.microsoft.com/office/drawing/2014/main" xmlns="" id="{CA2D2856-8DCC-F975-DE35-11799D8DFC82}"/>
                </a:ext>
              </a:extLst>
            </p:cNvPr>
            <p:cNvSpPr txBox="1">
              <a:spLocks/>
            </p:cNvSpPr>
            <p:nvPr/>
          </p:nvSpPr>
          <p:spPr>
            <a:xfrm>
              <a:off x="5934772" y="1675613"/>
              <a:ext cx="3821470" cy="33200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600" b="1" dirty="0">
                <a:solidFill>
                  <a:schemeClr val="bg1"/>
                </a:solidFill>
                <a:cs typeface="Arial" pitchFamily="34" charset="0"/>
              </a:endParaRPr>
            </a:p>
            <a:p>
              <a:pPr marL="0" indent="0" algn="r">
                <a:buNone/>
              </a:pPr>
              <a:r>
                <a:rPr lang="en-US" sz="1600" b="1" dirty="0" err="1">
                  <a:solidFill>
                    <a:schemeClr val="bg1"/>
                  </a:solidFill>
                  <a:cs typeface="Arial" pitchFamily="34" charset="0"/>
                </a:rPr>
                <a:t>Dr.Mahesh</a:t>
              </a:r>
              <a:r>
                <a:rPr lang="en-US" sz="1600" b="1" dirty="0">
                  <a:solidFill>
                    <a:schemeClr val="bg1"/>
                  </a:solidFill>
                  <a:cs typeface="Arial" pitchFamily="34" charset="0"/>
                </a:rPr>
                <a:t> </a:t>
              </a:r>
              <a:r>
                <a:rPr lang="en-US" sz="1600" b="1" dirty="0" err="1">
                  <a:solidFill>
                    <a:schemeClr val="bg1"/>
                  </a:solidFill>
                  <a:cs typeface="Arial" pitchFamily="34" charset="0"/>
                </a:rPr>
                <a:t>Kandula</a:t>
              </a:r>
              <a:endParaRPr lang="en-US" sz="1600" b="1" dirty="0">
                <a:solidFill>
                  <a:schemeClr val="bg1"/>
                </a:solidFill>
                <a:cs typeface="Arial" pitchFamily="34" charset="0"/>
              </a:endParaRPr>
            </a:p>
            <a:p>
              <a:pPr marL="0" indent="0" algn="r">
                <a:buNone/>
              </a:pPr>
              <a:r>
                <a:rPr lang="en-US" sz="1600" b="1" dirty="0">
                  <a:solidFill>
                    <a:schemeClr val="bg1"/>
                  </a:solidFill>
                  <a:cs typeface="Arial" pitchFamily="34" charset="0"/>
                </a:rPr>
                <a:t>Expert-NBD </a:t>
              </a:r>
            </a:p>
          </p:txBody>
        </p:sp>
        <p:sp>
          <p:nvSpPr>
            <p:cNvPr id="59" name="Text Placeholder 13">
              <a:extLst>
                <a:ext uri="{FF2B5EF4-FFF2-40B4-BE49-F238E27FC236}">
                  <a16:creationId xmlns:a16="http://schemas.microsoft.com/office/drawing/2014/main" xmlns="" id="{876CFA4C-7E57-BA23-7EAF-FD8177FE0816}"/>
                </a:ext>
              </a:extLst>
            </p:cNvPr>
            <p:cNvSpPr txBox="1">
              <a:spLocks/>
            </p:cNvSpPr>
            <p:nvPr/>
          </p:nvSpPr>
          <p:spPr>
            <a:xfrm>
              <a:off x="5934772" y="2011795"/>
              <a:ext cx="3844535" cy="2786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400" dirty="0">
                <a:solidFill>
                  <a:schemeClr val="bg1"/>
                </a:solidFill>
                <a:cs typeface="Arial" pitchFamily="34" charset="0"/>
              </a:endParaRPr>
            </a:p>
          </p:txBody>
        </p:sp>
      </p:grpSp>
      <p:sp>
        <p:nvSpPr>
          <p:cNvPr id="60" name="Text Placeholder 12">
            <a:extLst>
              <a:ext uri="{FF2B5EF4-FFF2-40B4-BE49-F238E27FC236}">
                <a16:creationId xmlns:a16="http://schemas.microsoft.com/office/drawing/2014/main" xmlns="" id="{49444D6C-0702-A5C7-3097-839F943CE63E}"/>
              </a:ext>
            </a:extLst>
          </p:cNvPr>
          <p:cNvSpPr txBox="1">
            <a:spLocks/>
          </p:cNvSpPr>
          <p:nvPr/>
        </p:nvSpPr>
        <p:spPr>
          <a:xfrm>
            <a:off x="5945294" y="4944738"/>
            <a:ext cx="3820475" cy="25719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chemeClr val="bg1"/>
                </a:solidFill>
                <a:cs typeface="Arial" pitchFamily="34" charset="0"/>
              </a:rPr>
              <a:t>Expert IT   </a:t>
            </a:r>
          </a:p>
        </p:txBody>
      </p:sp>
      <p:pic>
        <p:nvPicPr>
          <p:cNvPr id="3" name="Picture 2"/>
          <p:cNvPicPr>
            <a:picLocks noChangeAspect="1"/>
          </p:cNvPicPr>
          <p:nvPr/>
        </p:nvPicPr>
        <p:blipFill>
          <a:blip r:embed="rId3"/>
          <a:stretch>
            <a:fillRect/>
          </a:stretch>
        </p:blipFill>
        <p:spPr>
          <a:xfrm>
            <a:off x="4447578" y="624228"/>
            <a:ext cx="1139754" cy="1139754"/>
          </a:xfrm>
          <a:prstGeom prst="rect">
            <a:avLst/>
          </a:prstGeom>
        </p:spPr>
      </p:pic>
      <p:sp>
        <p:nvSpPr>
          <p:cNvPr id="41" name="직사각형 3">
            <a:extLst>
              <a:ext uri="{FF2B5EF4-FFF2-40B4-BE49-F238E27FC236}">
                <a16:creationId xmlns:a16="http://schemas.microsoft.com/office/drawing/2014/main" xmlns="" id="{99A6C175-AA23-4540-834F-45CF1C5DBAE0}"/>
              </a:ext>
            </a:extLst>
          </p:cNvPr>
          <p:cNvSpPr/>
          <p:nvPr/>
        </p:nvSpPr>
        <p:spPr>
          <a:xfrm>
            <a:off x="45144" y="851892"/>
            <a:ext cx="3656647" cy="953859"/>
          </a:xfrm>
          <a:prstGeom prst="rect">
            <a:avLst/>
          </a:prstGeom>
        </p:spPr>
        <p:txBody>
          <a:bodyPr wrap="square">
            <a:spAutoFit/>
          </a:bodyPr>
          <a:lstStyle/>
          <a:p>
            <a:r>
              <a:rPr lang="en-US" altLang="ko-KR" sz="2799" b="1" dirty="0">
                <a:solidFill>
                  <a:schemeClr val="bg1"/>
                </a:solidFill>
                <a:latin typeface="+mj-lt"/>
              </a:rPr>
              <a:t>Meet Our Marketing partners </a:t>
            </a:r>
            <a:endParaRPr lang="ko-KR" altLang="en-US" sz="2799" dirty="0">
              <a:solidFill>
                <a:schemeClr val="bg1"/>
              </a:solidFill>
              <a:latin typeface="+mj-lt"/>
            </a:endParaRPr>
          </a:p>
        </p:txBody>
      </p:sp>
    </p:spTree>
    <p:extLst>
      <p:ext uri="{BB962C8B-B14F-4D97-AF65-F5344CB8AC3E}">
        <p14:creationId xmlns:p14="http://schemas.microsoft.com/office/powerpoint/2010/main" val="867157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5AA3F0B-878B-4FB1-95F5-A4C32A7E2017}"/>
              </a:ext>
            </a:extLst>
          </p:cNvPr>
          <p:cNvSpPr>
            <a:spLocks noGrp="1"/>
          </p:cNvSpPr>
          <p:nvPr>
            <p:ph type="title"/>
          </p:nvPr>
        </p:nvSpPr>
        <p:spPr>
          <a:xfrm>
            <a:off x="960851" y="78885"/>
            <a:ext cx="10273141" cy="830997"/>
          </a:xfrm>
        </p:spPr>
        <p:txBody>
          <a:bodyPr/>
          <a:lstStyle/>
          <a:p>
            <a:r>
              <a:rPr lang="en-US" sz="4399" dirty="0">
                <a:latin typeface="+mj-lt"/>
              </a:rPr>
              <a:t>Our </a:t>
            </a:r>
            <a:r>
              <a:rPr lang="en-US" sz="4399" dirty="0" smtClean="0">
                <a:latin typeface="+mj-lt"/>
              </a:rPr>
              <a:t>Focus Areas </a:t>
            </a:r>
            <a:endParaRPr lang="en-US" sz="4399" dirty="0">
              <a:solidFill>
                <a:schemeClr val="accent1"/>
              </a:solidFill>
              <a:latin typeface="+mj-lt"/>
            </a:endParaRPr>
          </a:p>
        </p:txBody>
      </p:sp>
      <p:sp>
        <p:nvSpPr>
          <p:cNvPr id="97" name="Rectangle 96">
            <a:extLst>
              <a:ext uri="{FF2B5EF4-FFF2-40B4-BE49-F238E27FC236}">
                <a16:creationId xmlns:a16="http://schemas.microsoft.com/office/drawing/2014/main" xmlns="" id="{4C2EE4E5-86C8-4A29-A933-9B92C91C937A}"/>
              </a:ext>
            </a:extLst>
          </p:cNvPr>
          <p:cNvSpPr/>
          <p:nvPr/>
        </p:nvSpPr>
        <p:spPr>
          <a:xfrm>
            <a:off x="10829745" y="6394849"/>
            <a:ext cx="945530" cy="462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399"/>
          </a:p>
        </p:txBody>
      </p:sp>
      <p:grpSp>
        <p:nvGrpSpPr>
          <p:cNvPr id="6" name="Group 5">
            <a:extLst>
              <a:ext uri="{FF2B5EF4-FFF2-40B4-BE49-F238E27FC236}">
                <a16:creationId xmlns:a16="http://schemas.microsoft.com/office/drawing/2014/main" xmlns="" id="{C18EDA05-D0C4-4200-B2D2-B104F349E7B3}"/>
              </a:ext>
            </a:extLst>
          </p:cNvPr>
          <p:cNvGrpSpPr/>
          <p:nvPr/>
        </p:nvGrpSpPr>
        <p:grpSpPr>
          <a:xfrm>
            <a:off x="4217285" y="2144625"/>
            <a:ext cx="3760274" cy="3786587"/>
            <a:chOff x="2690813" y="4763"/>
            <a:chExt cx="6805613" cy="6853237"/>
          </a:xfrm>
        </p:grpSpPr>
        <p:sp>
          <p:nvSpPr>
            <p:cNvPr id="8" name="Freeform 6">
              <a:extLst>
                <a:ext uri="{FF2B5EF4-FFF2-40B4-BE49-F238E27FC236}">
                  <a16:creationId xmlns:a16="http://schemas.microsoft.com/office/drawing/2014/main" xmlns="" id="{34AFE58C-0AA7-466E-9871-A85B0614F489}"/>
                </a:ext>
              </a:extLst>
            </p:cNvPr>
            <p:cNvSpPr>
              <a:spLocks/>
            </p:cNvSpPr>
            <p:nvPr/>
          </p:nvSpPr>
          <p:spPr bwMode="auto">
            <a:xfrm>
              <a:off x="5203826" y="4763"/>
              <a:ext cx="2365375" cy="1595438"/>
            </a:xfrm>
            <a:custGeom>
              <a:avLst/>
              <a:gdLst>
                <a:gd name="T0" fmla="*/ 0 w 1490"/>
                <a:gd name="T1" fmla="*/ 0 h 1005"/>
                <a:gd name="T2" fmla="*/ 1090 w 1490"/>
                <a:gd name="T3" fmla="*/ 0 h 1005"/>
                <a:gd name="T4" fmla="*/ 1490 w 1490"/>
                <a:gd name="T5" fmla="*/ 691 h 1005"/>
                <a:gd name="T6" fmla="*/ 587 w 1490"/>
                <a:gd name="T7" fmla="*/ 1005 h 1005"/>
                <a:gd name="T8" fmla="*/ 0 w 1490"/>
                <a:gd name="T9" fmla="*/ 0 h 1005"/>
              </a:gdLst>
              <a:ahLst/>
              <a:cxnLst>
                <a:cxn ang="0">
                  <a:pos x="T0" y="T1"/>
                </a:cxn>
                <a:cxn ang="0">
                  <a:pos x="T2" y="T3"/>
                </a:cxn>
                <a:cxn ang="0">
                  <a:pos x="T4" y="T5"/>
                </a:cxn>
                <a:cxn ang="0">
                  <a:pos x="T6" y="T7"/>
                </a:cxn>
                <a:cxn ang="0">
                  <a:pos x="T8" y="T9"/>
                </a:cxn>
              </a:cxnLst>
              <a:rect l="0" t="0" r="r" b="b"/>
              <a:pathLst>
                <a:path w="1490" h="1005">
                  <a:moveTo>
                    <a:pt x="0" y="0"/>
                  </a:moveTo>
                  <a:lnTo>
                    <a:pt x="1090" y="0"/>
                  </a:lnTo>
                  <a:lnTo>
                    <a:pt x="1490" y="691"/>
                  </a:lnTo>
                  <a:lnTo>
                    <a:pt x="587" y="1005"/>
                  </a:lnTo>
                  <a:lnTo>
                    <a:pt x="0" y="0"/>
                  </a:lnTo>
                  <a:close/>
                </a:path>
              </a:pathLst>
            </a:custGeom>
            <a:solidFill>
              <a:srgbClr val="3ABCC3"/>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9" name="Freeform 7">
              <a:extLst>
                <a:ext uri="{FF2B5EF4-FFF2-40B4-BE49-F238E27FC236}">
                  <a16:creationId xmlns:a16="http://schemas.microsoft.com/office/drawing/2014/main" xmlns="" id="{918E782D-CD05-4363-BE32-07A671C39946}"/>
                </a:ext>
              </a:extLst>
            </p:cNvPr>
            <p:cNvSpPr>
              <a:spLocks/>
            </p:cNvSpPr>
            <p:nvPr/>
          </p:nvSpPr>
          <p:spPr bwMode="auto">
            <a:xfrm>
              <a:off x="5203826" y="4763"/>
              <a:ext cx="2365375" cy="1595438"/>
            </a:xfrm>
            <a:custGeom>
              <a:avLst/>
              <a:gdLst>
                <a:gd name="T0" fmla="*/ 0 w 1490"/>
                <a:gd name="T1" fmla="*/ 0 h 1005"/>
                <a:gd name="T2" fmla="*/ 1090 w 1490"/>
                <a:gd name="T3" fmla="*/ 0 h 1005"/>
                <a:gd name="T4" fmla="*/ 1490 w 1490"/>
                <a:gd name="T5" fmla="*/ 691 h 1005"/>
                <a:gd name="T6" fmla="*/ 1490 w 1490"/>
                <a:gd name="T7" fmla="*/ 691 h 1005"/>
                <a:gd name="T8" fmla="*/ 587 w 1490"/>
                <a:gd name="T9" fmla="*/ 1005 h 1005"/>
                <a:gd name="T10" fmla="*/ 587 w 1490"/>
                <a:gd name="T11" fmla="*/ 1005 h 1005"/>
                <a:gd name="T12" fmla="*/ 0 w 1490"/>
                <a:gd name="T13" fmla="*/ 0 h 1005"/>
              </a:gdLst>
              <a:ahLst/>
              <a:cxnLst>
                <a:cxn ang="0">
                  <a:pos x="T0" y="T1"/>
                </a:cxn>
                <a:cxn ang="0">
                  <a:pos x="T2" y="T3"/>
                </a:cxn>
                <a:cxn ang="0">
                  <a:pos x="T4" y="T5"/>
                </a:cxn>
                <a:cxn ang="0">
                  <a:pos x="T6" y="T7"/>
                </a:cxn>
                <a:cxn ang="0">
                  <a:pos x="T8" y="T9"/>
                </a:cxn>
                <a:cxn ang="0">
                  <a:pos x="T10" y="T11"/>
                </a:cxn>
                <a:cxn ang="0">
                  <a:pos x="T12" y="T13"/>
                </a:cxn>
              </a:cxnLst>
              <a:rect l="0" t="0" r="r" b="b"/>
              <a:pathLst>
                <a:path w="1490" h="1005">
                  <a:moveTo>
                    <a:pt x="0" y="0"/>
                  </a:moveTo>
                  <a:lnTo>
                    <a:pt x="1090" y="0"/>
                  </a:lnTo>
                  <a:lnTo>
                    <a:pt x="1490" y="691"/>
                  </a:lnTo>
                  <a:lnTo>
                    <a:pt x="1490" y="691"/>
                  </a:lnTo>
                  <a:lnTo>
                    <a:pt x="587" y="1005"/>
                  </a:lnTo>
                  <a:lnTo>
                    <a:pt x="587" y="1005"/>
                  </a:lnTo>
                  <a:lnTo>
                    <a:pt x="0" y="0"/>
                  </a:lnTo>
                  <a:close/>
                </a:path>
              </a:pathLst>
            </a:custGeom>
            <a:solidFill>
              <a:schemeClr val="accent3"/>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0" name="Freeform 8">
              <a:extLst>
                <a:ext uri="{FF2B5EF4-FFF2-40B4-BE49-F238E27FC236}">
                  <a16:creationId xmlns:a16="http://schemas.microsoft.com/office/drawing/2014/main" xmlns="" id="{BD3811A5-8551-41C0-B9CA-8503E507078D}"/>
                </a:ext>
              </a:extLst>
            </p:cNvPr>
            <p:cNvSpPr>
              <a:spLocks/>
            </p:cNvSpPr>
            <p:nvPr/>
          </p:nvSpPr>
          <p:spPr bwMode="auto">
            <a:xfrm>
              <a:off x="2690813" y="974725"/>
              <a:ext cx="6805613" cy="1484313"/>
            </a:xfrm>
            <a:custGeom>
              <a:avLst/>
              <a:gdLst>
                <a:gd name="T0" fmla="*/ 540 w 4287"/>
                <a:gd name="T1" fmla="*/ 0 h 935"/>
                <a:gd name="T2" fmla="*/ 3739 w 4287"/>
                <a:gd name="T3" fmla="*/ 0 h 935"/>
                <a:gd name="T4" fmla="*/ 4287 w 4287"/>
                <a:gd name="T5" fmla="*/ 935 h 935"/>
                <a:gd name="T6" fmla="*/ 0 w 4287"/>
                <a:gd name="T7" fmla="*/ 935 h 935"/>
                <a:gd name="T8" fmla="*/ 540 w 4287"/>
                <a:gd name="T9" fmla="*/ 0 h 935"/>
              </a:gdLst>
              <a:ahLst/>
              <a:cxnLst>
                <a:cxn ang="0">
                  <a:pos x="T0" y="T1"/>
                </a:cxn>
                <a:cxn ang="0">
                  <a:pos x="T2" y="T3"/>
                </a:cxn>
                <a:cxn ang="0">
                  <a:pos x="T4" y="T5"/>
                </a:cxn>
                <a:cxn ang="0">
                  <a:pos x="T6" y="T7"/>
                </a:cxn>
                <a:cxn ang="0">
                  <a:pos x="T8" y="T9"/>
                </a:cxn>
              </a:cxnLst>
              <a:rect l="0" t="0" r="r" b="b"/>
              <a:pathLst>
                <a:path w="4287" h="935">
                  <a:moveTo>
                    <a:pt x="540" y="0"/>
                  </a:moveTo>
                  <a:lnTo>
                    <a:pt x="3739" y="0"/>
                  </a:lnTo>
                  <a:lnTo>
                    <a:pt x="4287" y="935"/>
                  </a:lnTo>
                  <a:lnTo>
                    <a:pt x="0" y="935"/>
                  </a:lnTo>
                  <a:lnTo>
                    <a:pt x="540" y="0"/>
                  </a:lnTo>
                  <a:close/>
                </a:path>
              </a:pathLst>
            </a:custGeom>
            <a:solidFill>
              <a:schemeClr val="accent2"/>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1" name="Freeform 9">
              <a:extLst>
                <a:ext uri="{FF2B5EF4-FFF2-40B4-BE49-F238E27FC236}">
                  <a16:creationId xmlns:a16="http://schemas.microsoft.com/office/drawing/2014/main" xmlns="" id="{F2A956F9-D022-4219-B3E6-31D96CF4782B}"/>
                </a:ext>
              </a:extLst>
            </p:cNvPr>
            <p:cNvSpPr>
              <a:spLocks/>
            </p:cNvSpPr>
            <p:nvPr/>
          </p:nvSpPr>
          <p:spPr bwMode="auto">
            <a:xfrm>
              <a:off x="2690813" y="4763"/>
              <a:ext cx="4243388" cy="5897563"/>
            </a:xfrm>
            <a:custGeom>
              <a:avLst/>
              <a:gdLst>
                <a:gd name="T0" fmla="*/ 1583 w 2673"/>
                <a:gd name="T1" fmla="*/ 0 h 3715"/>
                <a:gd name="T2" fmla="*/ 2673 w 2673"/>
                <a:gd name="T3" fmla="*/ 0 h 3715"/>
                <a:gd name="T4" fmla="*/ 536 w 2673"/>
                <a:gd name="T5" fmla="*/ 3715 h 3715"/>
                <a:gd name="T6" fmla="*/ 0 w 2673"/>
                <a:gd name="T7" fmla="*/ 2787 h 3715"/>
                <a:gd name="T8" fmla="*/ 1583 w 2673"/>
                <a:gd name="T9" fmla="*/ 0 h 3715"/>
              </a:gdLst>
              <a:ahLst/>
              <a:cxnLst>
                <a:cxn ang="0">
                  <a:pos x="T0" y="T1"/>
                </a:cxn>
                <a:cxn ang="0">
                  <a:pos x="T2" y="T3"/>
                </a:cxn>
                <a:cxn ang="0">
                  <a:pos x="T4" y="T5"/>
                </a:cxn>
                <a:cxn ang="0">
                  <a:pos x="T6" y="T7"/>
                </a:cxn>
                <a:cxn ang="0">
                  <a:pos x="T8" y="T9"/>
                </a:cxn>
              </a:cxnLst>
              <a:rect l="0" t="0" r="r" b="b"/>
              <a:pathLst>
                <a:path w="2673" h="3715">
                  <a:moveTo>
                    <a:pt x="1583" y="0"/>
                  </a:moveTo>
                  <a:lnTo>
                    <a:pt x="2673" y="0"/>
                  </a:lnTo>
                  <a:lnTo>
                    <a:pt x="536" y="3715"/>
                  </a:lnTo>
                  <a:lnTo>
                    <a:pt x="0" y="2787"/>
                  </a:lnTo>
                  <a:lnTo>
                    <a:pt x="1583" y="0"/>
                  </a:lnTo>
                  <a:close/>
                </a:path>
              </a:pathLst>
            </a:custGeom>
            <a:solidFill>
              <a:schemeClr val="accent1"/>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dirty="0"/>
            </a:p>
          </p:txBody>
        </p:sp>
        <p:sp>
          <p:nvSpPr>
            <p:cNvPr id="12" name="Freeform 10">
              <a:extLst>
                <a:ext uri="{FF2B5EF4-FFF2-40B4-BE49-F238E27FC236}">
                  <a16:creationId xmlns:a16="http://schemas.microsoft.com/office/drawing/2014/main" xmlns="" id="{DB54826E-D34F-476E-908B-D1D0BF263521}"/>
                </a:ext>
              </a:extLst>
            </p:cNvPr>
            <p:cNvSpPr>
              <a:spLocks/>
            </p:cNvSpPr>
            <p:nvPr/>
          </p:nvSpPr>
          <p:spPr bwMode="auto">
            <a:xfrm>
              <a:off x="2690813" y="974725"/>
              <a:ext cx="4243388" cy="5883275"/>
            </a:xfrm>
            <a:custGeom>
              <a:avLst/>
              <a:gdLst>
                <a:gd name="T0" fmla="*/ 540 w 2673"/>
                <a:gd name="T1" fmla="*/ 0 h 3706"/>
                <a:gd name="T2" fmla="*/ 2673 w 2673"/>
                <a:gd name="T3" fmla="*/ 3706 h 3706"/>
                <a:gd name="T4" fmla="*/ 1607 w 2673"/>
                <a:gd name="T5" fmla="*/ 3696 h 3706"/>
                <a:gd name="T6" fmla="*/ 0 w 2673"/>
                <a:gd name="T7" fmla="*/ 935 h 3706"/>
                <a:gd name="T8" fmla="*/ 540 w 2673"/>
                <a:gd name="T9" fmla="*/ 0 h 3706"/>
              </a:gdLst>
              <a:ahLst/>
              <a:cxnLst>
                <a:cxn ang="0">
                  <a:pos x="T0" y="T1"/>
                </a:cxn>
                <a:cxn ang="0">
                  <a:pos x="T2" y="T3"/>
                </a:cxn>
                <a:cxn ang="0">
                  <a:pos x="T4" y="T5"/>
                </a:cxn>
                <a:cxn ang="0">
                  <a:pos x="T6" y="T7"/>
                </a:cxn>
                <a:cxn ang="0">
                  <a:pos x="T8" y="T9"/>
                </a:cxn>
              </a:cxnLst>
              <a:rect l="0" t="0" r="r" b="b"/>
              <a:pathLst>
                <a:path w="2673" h="3706">
                  <a:moveTo>
                    <a:pt x="540" y="0"/>
                  </a:moveTo>
                  <a:lnTo>
                    <a:pt x="2673" y="3706"/>
                  </a:lnTo>
                  <a:lnTo>
                    <a:pt x="1607" y="3696"/>
                  </a:lnTo>
                  <a:lnTo>
                    <a:pt x="0" y="935"/>
                  </a:lnTo>
                  <a:lnTo>
                    <a:pt x="540" y="0"/>
                  </a:lnTo>
                  <a:close/>
                </a:path>
              </a:pathLst>
            </a:custGeom>
            <a:solidFill>
              <a:schemeClr val="accent6"/>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3" name="Freeform 11">
              <a:extLst>
                <a:ext uri="{FF2B5EF4-FFF2-40B4-BE49-F238E27FC236}">
                  <a16:creationId xmlns:a16="http://schemas.microsoft.com/office/drawing/2014/main" xmlns="" id="{D8D094B2-0C7F-4CCE-97BA-254A891E925F}"/>
                </a:ext>
              </a:extLst>
            </p:cNvPr>
            <p:cNvSpPr>
              <a:spLocks/>
            </p:cNvSpPr>
            <p:nvPr/>
          </p:nvSpPr>
          <p:spPr bwMode="auto">
            <a:xfrm>
              <a:off x="2690813" y="4429125"/>
              <a:ext cx="6805613" cy="1473200"/>
            </a:xfrm>
            <a:custGeom>
              <a:avLst/>
              <a:gdLst>
                <a:gd name="T0" fmla="*/ 0 w 4287"/>
                <a:gd name="T1" fmla="*/ 0 h 928"/>
                <a:gd name="T2" fmla="*/ 4287 w 4287"/>
                <a:gd name="T3" fmla="*/ 0 h 928"/>
                <a:gd name="T4" fmla="*/ 3749 w 4287"/>
                <a:gd name="T5" fmla="*/ 928 h 928"/>
                <a:gd name="T6" fmla="*/ 536 w 4287"/>
                <a:gd name="T7" fmla="*/ 928 h 928"/>
                <a:gd name="T8" fmla="*/ 0 w 4287"/>
                <a:gd name="T9" fmla="*/ 0 h 928"/>
              </a:gdLst>
              <a:ahLst/>
              <a:cxnLst>
                <a:cxn ang="0">
                  <a:pos x="T0" y="T1"/>
                </a:cxn>
                <a:cxn ang="0">
                  <a:pos x="T2" y="T3"/>
                </a:cxn>
                <a:cxn ang="0">
                  <a:pos x="T4" y="T5"/>
                </a:cxn>
                <a:cxn ang="0">
                  <a:pos x="T6" y="T7"/>
                </a:cxn>
                <a:cxn ang="0">
                  <a:pos x="T8" y="T9"/>
                </a:cxn>
              </a:cxnLst>
              <a:rect l="0" t="0" r="r" b="b"/>
              <a:pathLst>
                <a:path w="4287" h="928">
                  <a:moveTo>
                    <a:pt x="0" y="0"/>
                  </a:moveTo>
                  <a:lnTo>
                    <a:pt x="4287" y="0"/>
                  </a:lnTo>
                  <a:lnTo>
                    <a:pt x="3749" y="928"/>
                  </a:lnTo>
                  <a:lnTo>
                    <a:pt x="536" y="928"/>
                  </a:lnTo>
                  <a:lnTo>
                    <a:pt x="0" y="0"/>
                  </a:lnTo>
                  <a:close/>
                </a:path>
              </a:pathLst>
            </a:custGeom>
            <a:solidFill>
              <a:schemeClr val="accent5"/>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4" name="Freeform 12">
              <a:extLst>
                <a:ext uri="{FF2B5EF4-FFF2-40B4-BE49-F238E27FC236}">
                  <a16:creationId xmlns:a16="http://schemas.microsoft.com/office/drawing/2014/main" xmlns="" id="{1A5A63EE-A629-425B-98D2-F14331C01623}"/>
                </a:ext>
              </a:extLst>
            </p:cNvPr>
            <p:cNvSpPr>
              <a:spLocks/>
            </p:cNvSpPr>
            <p:nvPr/>
          </p:nvSpPr>
          <p:spPr bwMode="auto">
            <a:xfrm>
              <a:off x="5241926" y="2459038"/>
              <a:ext cx="4254500" cy="4391025"/>
            </a:xfrm>
            <a:custGeom>
              <a:avLst/>
              <a:gdLst>
                <a:gd name="T0" fmla="*/ 1641 w 2680"/>
                <a:gd name="T1" fmla="*/ 0 h 2766"/>
                <a:gd name="T2" fmla="*/ 2680 w 2680"/>
                <a:gd name="T3" fmla="*/ 0 h 2766"/>
                <a:gd name="T4" fmla="*/ 1066 w 2680"/>
                <a:gd name="T5" fmla="*/ 2766 h 2766"/>
                <a:gd name="T6" fmla="*/ 0 w 2680"/>
                <a:gd name="T7" fmla="*/ 2761 h 2766"/>
                <a:gd name="T8" fmla="*/ 1641 w 2680"/>
                <a:gd name="T9" fmla="*/ 0 h 2766"/>
              </a:gdLst>
              <a:ahLst/>
              <a:cxnLst>
                <a:cxn ang="0">
                  <a:pos x="T0" y="T1"/>
                </a:cxn>
                <a:cxn ang="0">
                  <a:pos x="T2" y="T3"/>
                </a:cxn>
                <a:cxn ang="0">
                  <a:pos x="T4" y="T5"/>
                </a:cxn>
                <a:cxn ang="0">
                  <a:pos x="T6" y="T7"/>
                </a:cxn>
                <a:cxn ang="0">
                  <a:pos x="T8" y="T9"/>
                </a:cxn>
              </a:cxnLst>
              <a:rect l="0" t="0" r="r" b="b"/>
              <a:pathLst>
                <a:path w="2680" h="2766">
                  <a:moveTo>
                    <a:pt x="1641" y="0"/>
                  </a:moveTo>
                  <a:lnTo>
                    <a:pt x="2680" y="0"/>
                  </a:lnTo>
                  <a:lnTo>
                    <a:pt x="1066" y="2766"/>
                  </a:lnTo>
                  <a:lnTo>
                    <a:pt x="0" y="2761"/>
                  </a:lnTo>
                  <a:lnTo>
                    <a:pt x="1641" y="0"/>
                  </a:lnTo>
                  <a:close/>
                </a:path>
              </a:pathLst>
            </a:custGeom>
            <a:solidFill>
              <a:schemeClr val="accent4"/>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5" name="Freeform 13">
              <a:extLst>
                <a:ext uri="{FF2B5EF4-FFF2-40B4-BE49-F238E27FC236}">
                  <a16:creationId xmlns:a16="http://schemas.microsoft.com/office/drawing/2014/main" xmlns="" id="{98FE3BAC-B060-4103-BC2A-1E60625E530F}"/>
                </a:ext>
              </a:extLst>
            </p:cNvPr>
            <p:cNvSpPr>
              <a:spLocks/>
            </p:cNvSpPr>
            <p:nvPr/>
          </p:nvSpPr>
          <p:spPr bwMode="auto">
            <a:xfrm>
              <a:off x="6634163" y="2459038"/>
              <a:ext cx="2862263" cy="3443288"/>
            </a:xfrm>
            <a:custGeom>
              <a:avLst/>
              <a:gdLst>
                <a:gd name="T0" fmla="*/ 0 w 1803"/>
                <a:gd name="T1" fmla="*/ 0 h 2169"/>
                <a:gd name="T2" fmla="*/ 1084 w 1803"/>
                <a:gd name="T3" fmla="*/ 0 h 2169"/>
                <a:gd name="T4" fmla="*/ 1803 w 1803"/>
                <a:gd name="T5" fmla="*/ 1241 h 2169"/>
                <a:gd name="T6" fmla="*/ 1265 w 1803"/>
                <a:gd name="T7" fmla="*/ 2169 h 2169"/>
                <a:gd name="T8" fmla="*/ 0 w 1803"/>
                <a:gd name="T9" fmla="*/ 0 h 2169"/>
              </a:gdLst>
              <a:ahLst/>
              <a:cxnLst>
                <a:cxn ang="0">
                  <a:pos x="T0" y="T1"/>
                </a:cxn>
                <a:cxn ang="0">
                  <a:pos x="T2" y="T3"/>
                </a:cxn>
                <a:cxn ang="0">
                  <a:pos x="T4" y="T5"/>
                </a:cxn>
                <a:cxn ang="0">
                  <a:pos x="T6" y="T7"/>
                </a:cxn>
                <a:cxn ang="0">
                  <a:pos x="T8" y="T9"/>
                </a:cxn>
              </a:cxnLst>
              <a:rect l="0" t="0" r="r" b="b"/>
              <a:pathLst>
                <a:path w="1803" h="2169">
                  <a:moveTo>
                    <a:pt x="0" y="0"/>
                  </a:moveTo>
                  <a:lnTo>
                    <a:pt x="1084" y="0"/>
                  </a:lnTo>
                  <a:lnTo>
                    <a:pt x="1803" y="1241"/>
                  </a:lnTo>
                  <a:lnTo>
                    <a:pt x="1265" y="2169"/>
                  </a:lnTo>
                  <a:lnTo>
                    <a:pt x="0" y="0"/>
                  </a:lnTo>
                  <a:close/>
                </a:path>
              </a:pathLst>
            </a:custGeom>
            <a:solidFill>
              <a:schemeClr val="accent3"/>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grpSp>
      <p:sp>
        <p:nvSpPr>
          <p:cNvPr id="44" name="Rectangle 43">
            <a:extLst>
              <a:ext uri="{FF2B5EF4-FFF2-40B4-BE49-F238E27FC236}">
                <a16:creationId xmlns:a16="http://schemas.microsoft.com/office/drawing/2014/main" xmlns="" id="{3A076596-8F8E-416A-A582-26021949747A}"/>
              </a:ext>
            </a:extLst>
          </p:cNvPr>
          <p:cNvSpPr/>
          <p:nvPr/>
        </p:nvSpPr>
        <p:spPr>
          <a:xfrm>
            <a:off x="8200738" y="2216149"/>
            <a:ext cx="2864451" cy="738472"/>
          </a:xfrm>
          <a:prstGeom prst="rect">
            <a:avLst/>
          </a:prstGeom>
        </p:spPr>
        <p:txBody>
          <a:bodyPr wrap="square">
            <a:spAutoFit/>
          </a:bodyPr>
          <a:lstStyle/>
          <a:p>
            <a:pPr algn="ctr"/>
            <a:r>
              <a:rPr lang="en-US" sz="1400" b="1" dirty="0"/>
              <a:t>Special Structures</a:t>
            </a:r>
          </a:p>
          <a:p>
            <a:pPr algn="ctr"/>
            <a:r>
              <a:rPr lang="en-US" sz="1400" b="1" dirty="0"/>
              <a:t>Hydrogen Tanks </a:t>
            </a:r>
          </a:p>
          <a:p>
            <a:pPr algn="ctr"/>
            <a:r>
              <a:rPr lang="en-US" sz="1400" b="1" dirty="0"/>
              <a:t>Reactors , Support Systems</a:t>
            </a:r>
          </a:p>
        </p:txBody>
      </p:sp>
      <p:sp>
        <p:nvSpPr>
          <p:cNvPr id="45" name="TextBox 44">
            <a:extLst>
              <a:ext uri="{FF2B5EF4-FFF2-40B4-BE49-F238E27FC236}">
                <a16:creationId xmlns:a16="http://schemas.microsoft.com/office/drawing/2014/main" xmlns="" id="{8D4417DD-DBEB-496D-A3F2-FE798319C940}"/>
              </a:ext>
            </a:extLst>
          </p:cNvPr>
          <p:cNvSpPr txBox="1"/>
          <p:nvPr/>
        </p:nvSpPr>
        <p:spPr>
          <a:xfrm>
            <a:off x="8203084" y="1835737"/>
            <a:ext cx="3250749" cy="461545"/>
          </a:xfrm>
          <a:prstGeom prst="rect">
            <a:avLst/>
          </a:prstGeom>
          <a:solidFill>
            <a:schemeClr val="accent6"/>
          </a:solidFill>
        </p:spPr>
        <p:txBody>
          <a:bodyPr wrap="none" rtlCol="0">
            <a:spAutoFit/>
          </a:bodyPr>
          <a:lstStyle/>
          <a:p>
            <a:pPr algn="r">
              <a:lnSpc>
                <a:spcPct val="150000"/>
              </a:lnSpc>
            </a:pPr>
            <a:r>
              <a:rPr lang="en-US" sz="1600" b="1" dirty="0">
                <a:solidFill>
                  <a:schemeClr val="bg2"/>
                </a:solidFill>
                <a:ea typeface="Adobe Fan Heiti Std B" panose="020B0700000000000000" pitchFamily="34" charset="-128"/>
              </a:rPr>
              <a:t>Technological Structures Fabrication</a:t>
            </a:r>
          </a:p>
        </p:txBody>
      </p:sp>
      <p:sp>
        <p:nvSpPr>
          <p:cNvPr id="46" name="Rectangle 45">
            <a:extLst>
              <a:ext uri="{FF2B5EF4-FFF2-40B4-BE49-F238E27FC236}">
                <a16:creationId xmlns:a16="http://schemas.microsoft.com/office/drawing/2014/main" xmlns="" id="{2A6A88E7-57E2-4C07-9CDA-D9A6727273CA}"/>
              </a:ext>
            </a:extLst>
          </p:cNvPr>
          <p:cNvSpPr/>
          <p:nvPr/>
        </p:nvSpPr>
        <p:spPr>
          <a:xfrm>
            <a:off x="1332365" y="3963624"/>
            <a:ext cx="2721201" cy="738664"/>
          </a:xfrm>
          <a:prstGeom prst="rect">
            <a:avLst/>
          </a:prstGeom>
        </p:spPr>
        <p:txBody>
          <a:bodyPr wrap="square">
            <a:spAutoFit/>
          </a:bodyPr>
          <a:lstStyle/>
          <a:p>
            <a:pPr algn="r"/>
            <a:r>
              <a:rPr lang="en-US" sz="1400" b="1" dirty="0">
                <a:ea typeface="Adobe Fan Heiti Std B" panose="020B0700000000000000" pitchFamily="34" charset="-128"/>
              </a:rPr>
              <a:t>Humanoid Robots </a:t>
            </a:r>
          </a:p>
          <a:p>
            <a:pPr algn="r"/>
            <a:r>
              <a:rPr lang="en-US" sz="1400" b="1" dirty="0">
                <a:ea typeface="Adobe Fan Heiti Std B" panose="020B0700000000000000" pitchFamily="34" charset="-128"/>
              </a:rPr>
              <a:t>AI &amp;IOT </a:t>
            </a:r>
            <a:r>
              <a:rPr lang="en-US" sz="1400" b="1" dirty="0" smtClean="0">
                <a:ea typeface="Adobe Fan Heiti Std B" panose="020B0700000000000000" pitchFamily="34" charset="-128"/>
              </a:rPr>
              <a:t>Projects</a:t>
            </a:r>
          </a:p>
          <a:p>
            <a:pPr algn="r"/>
            <a:r>
              <a:rPr lang="en-US" sz="1400" b="1" dirty="0" smtClean="0">
                <a:ea typeface="Adobe Fan Heiti Std B" panose="020B0700000000000000" pitchFamily="34" charset="-128"/>
              </a:rPr>
              <a:t>AI Data Centers   </a:t>
            </a:r>
            <a:endParaRPr lang="en-US" sz="1400" b="1" dirty="0"/>
          </a:p>
        </p:txBody>
      </p:sp>
      <p:sp>
        <p:nvSpPr>
          <p:cNvPr id="47" name="TextBox 46">
            <a:extLst>
              <a:ext uri="{FF2B5EF4-FFF2-40B4-BE49-F238E27FC236}">
                <a16:creationId xmlns:a16="http://schemas.microsoft.com/office/drawing/2014/main" xmlns="" id="{B9A7417F-6D3C-405D-90BA-EF2A6F0068BA}"/>
              </a:ext>
            </a:extLst>
          </p:cNvPr>
          <p:cNvSpPr txBox="1"/>
          <p:nvPr/>
        </p:nvSpPr>
        <p:spPr>
          <a:xfrm>
            <a:off x="2513013" y="3548251"/>
            <a:ext cx="1698446" cy="423449"/>
          </a:xfrm>
          <a:prstGeom prst="rect">
            <a:avLst/>
          </a:prstGeom>
          <a:solidFill>
            <a:schemeClr val="accent5"/>
          </a:solidFill>
        </p:spPr>
        <p:txBody>
          <a:bodyPr wrap="square" rtlCol="0">
            <a:spAutoFit/>
          </a:bodyPr>
          <a:lstStyle/>
          <a:p>
            <a:pPr algn="ctr">
              <a:lnSpc>
                <a:spcPct val="150000"/>
              </a:lnSpc>
            </a:pPr>
            <a:r>
              <a:rPr lang="en-US" sz="1600" b="1" dirty="0" smtClean="0">
                <a:solidFill>
                  <a:schemeClr val="bg2"/>
                </a:solidFill>
                <a:ea typeface="Adobe Fan Heiti Std B" panose="020B0700000000000000" pitchFamily="34" charset="-128"/>
              </a:rPr>
              <a:t>Technology</a:t>
            </a:r>
            <a:endParaRPr lang="en-US" sz="1600" b="1" dirty="0">
              <a:solidFill>
                <a:schemeClr val="bg2"/>
              </a:solidFill>
              <a:ea typeface="Adobe Fan Heiti Std B" panose="020B0700000000000000" pitchFamily="34" charset="-128"/>
            </a:endParaRPr>
          </a:p>
        </p:txBody>
      </p:sp>
      <p:sp>
        <p:nvSpPr>
          <p:cNvPr id="48" name="Rectangle 47">
            <a:extLst>
              <a:ext uri="{FF2B5EF4-FFF2-40B4-BE49-F238E27FC236}">
                <a16:creationId xmlns:a16="http://schemas.microsoft.com/office/drawing/2014/main" xmlns="" id="{E4B5BDC0-9FB5-42F1-96C2-651BF15AB8C2}"/>
              </a:ext>
            </a:extLst>
          </p:cNvPr>
          <p:cNvSpPr/>
          <p:nvPr/>
        </p:nvSpPr>
        <p:spPr>
          <a:xfrm>
            <a:off x="1129655" y="5443392"/>
            <a:ext cx="3255439" cy="523084"/>
          </a:xfrm>
          <a:prstGeom prst="rect">
            <a:avLst/>
          </a:prstGeom>
        </p:spPr>
        <p:txBody>
          <a:bodyPr wrap="square">
            <a:spAutoFit/>
          </a:bodyPr>
          <a:lstStyle/>
          <a:p>
            <a:pPr algn="ctr"/>
            <a:r>
              <a:rPr lang="en-US" sz="1400" b="1" dirty="0"/>
              <a:t>Solar PV Cells , Modules and Mounting Structures and EPC`</a:t>
            </a:r>
          </a:p>
        </p:txBody>
      </p:sp>
      <p:sp>
        <p:nvSpPr>
          <p:cNvPr id="49" name="TextBox 48">
            <a:extLst>
              <a:ext uri="{FF2B5EF4-FFF2-40B4-BE49-F238E27FC236}">
                <a16:creationId xmlns:a16="http://schemas.microsoft.com/office/drawing/2014/main" xmlns="" id="{AE92F2E9-0C74-43FC-B8D7-6D07ED8C988B}"/>
              </a:ext>
            </a:extLst>
          </p:cNvPr>
          <p:cNvSpPr txBox="1"/>
          <p:nvPr/>
        </p:nvSpPr>
        <p:spPr>
          <a:xfrm>
            <a:off x="2643237" y="4909392"/>
            <a:ext cx="1524393" cy="461665"/>
          </a:xfrm>
          <a:prstGeom prst="rect">
            <a:avLst/>
          </a:prstGeom>
          <a:solidFill>
            <a:schemeClr val="accent4"/>
          </a:solidFill>
        </p:spPr>
        <p:txBody>
          <a:bodyPr wrap="none" rtlCol="0">
            <a:spAutoFit/>
          </a:bodyPr>
          <a:lstStyle/>
          <a:p>
            <a:pPr algn="r">
              <a:lnSpc>
                <a:spcPct val="150000"/>
              </a:lnSpc>
            </a:pPr>
            <a:r>
              <a:rPr lang="en-US" sz="1600" b="1" dirty="0">
                <a:solidFill>
                  <a:schemeClr val="bg2"/>
                </a:solidFill>
                <a:ea typeface="Adobe Fan Heiti Std B" panose="020B0700000000000000" pitchFamily="34" charset="-128"/>
              </a:rPr>
              <a:t>Solar </a:t>
            </a:r>
            <a:r>
              <a:rPr lang="en-US" sz="1600" b="1" dirty="0" smtClean="0">
                <a:solidFill>
                  <a:schemeClr val="bg2"/>
                </a:solidFill>
                <a:ea typeface="Adobe Fan Heiti Std B" panose="020B0700000000000000" pitchFamily="34" charset="-128"/>
              </a:rPr>
              <a:t>EPC/BESS </a:t>
            </a:r>
            <a:endParaRPr lang="en-US" sz="1600" b="1" dirty="0">
              <a:solidFill>
                <a:schemeClr val="bg2"/>
              </a:solidFill>
              <a:ea typeface="Adobe Fan Heiti Std B" panose="020B0700000000000000" pitchFamily="34" charset="-128"/>
            </a:endParaRPr>
          </a:p>
        </p:txBody>
      </p:sp>
      <p:sp>
        <p:nvSpPr>
          <p:cNvPr id="52" name="Rectangle 51">
            <a:extLst>
              <a:ext uri="{FF2B5EF4-FFF2-40B4-BE49-F238E27FC236}">
                <a16:creationId xmlns:a16="http://schemas.microsoft.com/office/drawing/2014/main" xmlns="" id="{841BCEEA-C483-4C9D-B996-D9FEC1ED771D}"/>
              </a:ext>
            </a:extLst>
          </p:cNvPr>
          <p:cNvSpPr/>
          <p:nvPr/>
        </p:nvSpPr>
        <p:spPr>
          <a:xfrm>
            <a:off x="8030509" y="3697514"/>
            <a:ext cx="2505313" cy="523084"/>
          </a:xfrm>
          <a:prstGeom prst="rect">
            <a:avLst/>
          </a:prstGeom>
        </p:spPr>
        <p:txBody>
          <a:bodyPr wrap="square">
            <a:spAutoFit/>
          </a:bodyPr>
          <a:lstStyle/>
          <a:p>
            <a:r>
              <a:rPr lang="en-US" sz="1400" b="1" dirty="0"/>
              <a:t>Commercial EV Trucks &amp; Off Road EV Dumpers</a:t>
            </a:r>
          </a:p>
        </p:txBody>
      </p:sp>
      <p:sp>
        <p:nvSpPr>
          <p:cNvPr id="53" name="TextBox 52">
            <a:extLst>
              <a:ext uri="{FF2B5EF4-FFF2-40B4-BE49-F238E27FC236}">
                <a16:creationId xmlns:a16="http://schemas.microsoft.com/office/drawing/2014/main" xmlns="" id="{2E83884E-B921-4D3E-8941-DD96EC536E61}"/>
              </a:ext>
            </a:extLst>
          </p:cNvPr>
          <p:cNvSpPr txBox="1"/>
          <p:nvPr/>
        </p:nvSpPr>
        <p:spPr>
          <a:xfrm>
            <a:off x="8079821" y="3260228"/>
            <a:ext cx="1774525" cy="461665"/>
          </a:xfrm>
          <a:prstGeom prst="rect">
            <a:avLst/>
          </a:prstGeom>
          <a:solidFill>
            <a:schemeClr val="accent2"/>
          </a:solidFill>
        </p:spPr>
        <p:txBody>
          <a:bodyPr wrap="none" rtlCol="0">
            <a:spAutoFit/>
          </a:bodyPr>
          <a:lstStyle/>
          <a:p>
            <a:pPr>
              <a:lnSpc>
                <a:spcPct val="150000"/>
              </a:lnSpc>
            </a:pPr>
            <a:r>
              <a:rPr lang="en-US" sz="1600" b="1" dirty="0">
                <a:solidFill>
                  <a:schemeClr val="bg2"/>
                </a:solidFill>
                <a:ea typeface="Adobe Fan Heiti Std B" panose="020B0700000000000000" pitchFamily="34" charset="-128"/>
              </a:rPr>
              <a:t>EV </a:t>
            </a:r>
            <a:r>
              <a:rPr lang="en-US" sz="1600" b="1" dirty="0" smtClean="0">
                <a:solidFill>
                  <a:schemeClr val="bg2"/>
                </a:solidFill>
                <a:ea typeface="Adobe Fan Heiti Std B" panose="020B0700000000000000" pitchFamily="34" charset="-128"/>
              </a:rPr>
              <a:t>Trucks/Vehicles</a:t>
            </a:r>
            <a:endParaRPr lang="en-US" sz="1600" b="1" dirty="0">
              <a:solidFill>
                <a:schemeClr val="bg2"/>
              </a:solidFill>
              <a:ea typeface="Adobe Fan Heiti Std B" panose="020B0700000000000000" pitchFamily="34" charset="-128"/>
            </a:endParaRPr>
          </a:p>
        </p:txBody>
      </p:sp>
      <p:sp>
        <p:nvSpPr>
          <p:cNvPr id="55" name="TextBox 54">
            <a:extLst>
              <a:ext uri="{FF2B5EF4-FFF2-40B4-BE49-F238E27FC236}">
                <a16:creationId xmlns:a16="http://schemas.microsoft.com/office/drawing/2014/main" xmlns="" id="{B7925926-C644-46E8-94CA-F8A0CA50DD50}"/>
              </a:ext>
            </a:extLst>
          </p:cNvPr>
          <p:cNvSpPr txBox="1"/>
          <p:nvPr/>
        </p:nvSpPr>
        <p:spPr>
          <a:xfrm>
            <a:off x="8136309" y="4484893"/>
            <a:ext cx="1858779" cy="461665"/>
          </a:xfrm>
          <a:prstGeom prst="rect">
            <a:avLst/>
          </a:prstGeom>
          <a:solidFill>
            <a:schemeClr val="accent3"/>
          </a:solidFill>
        </p:spPr>
        <p:txBody>
          <a:bodyPr wrap="none" rtlCol="0">
            <a:spAutoFit/>
          </a:bodyPr>
          <a:lstStyle/>
          <a:p>
            <a:pPr>
              <a:lnSpc>
                <a:spcPct val="150000"/>
              </a:lnSpc>
            </a:pPr>
            <a:r>
              <a:rPr lang="en-US" sz="1600" b="1" dirty="0" smtClean="0">
                <a:solidFill>
                  <a:schemeClr val="bg1"/>
                </a:solidFill>
                <a:ea typeface="Adobe Fan Heiti Std B" panose="020B0700000000000000" pitchFamily="34" charset="-128"/>
              </a:rPr>
              <a:t>Railways &amp; Defense</a:t>
            </a:r>
            <a:endParaRPr lang="en-US" sz="1600" b="1" dirty="0">
              <a:solidFill>
                <a:schemeClr val="bg1"/>
              </a:solidFill>
              <a:ea typeface="Adobe Fan Heiti Std B" panose="020B0700000000000000" pitchFamily="34" charset="-128"/>
            </a:endParaRPr>
          </a:p>
        </p:txBody>
      </p:sp>
      <p:sp>
        <p:nvSpPr>
          <p:cNvPr id="56" name="TextBox 55">
            <a:extLst>
              <a:ext uri="{FF2B5EF4-FFF2-40B4-BE49-F238E27FC236}">
                <a16:creationId xmlns:a16="http://schemas.microsoft.com/office/drawing/2014/main" xmlns="" id="{E5E1965E-14B2-7FFA-A58F-DF26B1A0626A}"/>
              </a:ext>
            </a:extLst>
          </p:cNvPr>
          <p:cNvSpPr txBox="1"/>
          <p:nvPr/>
        </p:nvSpPr>
        <p:spPr>
          <a:xfrm>
            <a:off x="45144" y="39605"/>
            <a:ext cx="2660613" cy="584623"/>
          </a:xfrm>
          <a:prstGeom prst="rect">
            <a:avLst/>
          </a:prstGeom>
          <a:noFill/>
        </p:spPr>
        <p:txBody>
          <a:bodyPr wrap="none" rtlCol="0">
            <a:spAutoFit/>
          </a:bodyPr>
          <a:lstStyle/>
          <a:p>
            <a:r>
              <a:rPr lang="en-US" sz="3199" b="1" dirty="0">
                <a:solidFill>
                  <a:schemeClr val="bg1">
                    <a:lumMod val="75000"/>
                  </a:schemeClr>
                </a:solidFill>
                <a:latin typeface="Aquire" pitchFamily="2" charset="0"/>
              </a:rPr>
              <a:t>AIGEMSTEK</a:t>
            </a:r>
          </a:p>
        </p:txBody>
      </p:sp>
      <p:sp>
        <p:nvSpPr>
          <p:cNvPr id="32" name="Rectangle 31">
            <a:extLst>
              <a:ext uri="{FF2B5EF4-FFF2-40B4-BE49-F238E27FC236}">
                <a16:creationId xmlns:a16="http://schemas.microsoft.com/office/drawing/2014/main" xmlns="" id="{B5E8E9F4-DE54-41F6-ACDD-DE6E1E707FCC}"/>
              </a:ext>
            </a:extLst>
          </p:cNvPr>
          <p:cNvSpPr/>
          <p:nvPr/>
        </p:nvSpPr>
        <p:spPr>
          <a:xfrm>
            <a:off x="4558287" y="1535232"/>
            <a:ext cx="3308519" cy="307697"/>
          </a:xfrm>
          <a:prstGeom prst="rect">
            <a:avLst/>
          </a:prstGeom>
        </p:spPr>
        <p:txBody>
          <a:bodyPr wrap="square">
            <a:spAutoFit/>
          </a:bodyPr>
          <a:lstStyle/>
          <a:p>
            <a:pPr algn="ctr"/>
            <a:r>
              <a:rPr lang="en-US" sz="1400" b="1" dirty="0">
                <a:ea typeface="Adobe Fan Heiti Std B" panose="020B0700000000000000" pitchFamily="34" charset="-128"/>
              </a:rPr>
              <a:t>Solar, Wind and NED&amp;Mills </a:t>
            </a:r>
            <a:r>
              <a:rPr lang="en-US" sz="1400" dirty="0">
                <a:ea typeface="Adobe Fan Heiti Std B" panose="020B0700000000000000" pitchFamily="34" charset="-128"/>
              </a:rPr>
              <a:t>. </a:t>
            </a:r>
            <a:endParaRPr lang="en-US" sz="1400" dirty="0"/>
          </a:p>
        </p:txBody>
      </p:sp>
      <p:sp>
        <p:nvSpPr>
          <p:cNvPr id="33" name="TextBox 32">
            <a:extLst>
              <a:ext uri="{FF2B5EF4-FFF2-40B4-BE49-F238E27FC236}">
                <a16:creationId xmlns:a16="http://schemas.microsoft.com/office/drawing/2014/main" xmlns="" id="{4D636917-3CB4-4B5E-B889-DD470B531E73}"/>
              </a:ext>
            </a:extLst>
          </p:cNvPr>
          <p:cNvSpPr txBox="1"/>
          <p:nvPr/>
        </p:nvSpPr>
        <p:spPr>
          <a:xfrm>
            <a:off x="4869779" y="1084365"/>
            <a:ext cx="2267146" cy="461545"/>
          </a:xfrm>
          <a:prstGeom prst="rect">
            <a:avLst/>
          </a:prstGeom>
          <a:solidFill>
            <a:schemeClr val="accent1"/>
          </a:solidFill>
        </p:spPr>
        <p:txBody>
          <a:bodyPr wrap="none" rtlCol="0">
            <a:spAutoFit/>
          </a:bodyPr>
          <a:lstStyle/>
          <a:p>
            <a:pPr>
              <a:lnSpc>
                <a:spcPct val="150000"/>
              </a:lnSpc>
            </a:pPr>
            <a:r>
              <a:rPr lang="en-US" sz="1600" b="1" dirty="0">
                <a:solidFill>
                  <a:schemeClr val="bg2"/>
                </a:solidFill>
                <a:ea typeface="Adobe Fan Heiti Std B" panose="020B0700000000000000" pitchFamily="34" charset="-128"/>
              </a:rPr>
              <a:t>Hybrid Energy Solutions </a:t>
            </a:r>
          </a:p>
        </p:txBody>
      </p:sp>
      <p:sp>
        <p:nvSpPr>
          <p:cNvPr id="34" name="Rectangle 33">
            <a:extLst>
              <a:ext uri="{FF2B5EF4-FFF2-40B4-BE49-F238E27FC236}">
                <a16:creationId xmlns:a16="http://schemas.microsoft.com/office/drawing/2014/main" xmlns="" id="{B5E8E9F4-DE54-41F6-ACDD-DE6E1E707FCC}"/>
              </a:ext>
            </a:extLst>
          </p:cNvPr>
          <p:cNvSpPr/>
          <p:nvPr/>
        </p:nvSpPr>
        <p:spPr>
          <a:xfrm>
            <a:off x="1396774" y="2697818"/>
            <a:ext cx="3028175" cy="307697"/>
          </a:xfrm>
          <a:prstGeom prst="rect">
            <a:avLst/>
          </a:prstGeom>
        </p:spPr>
        <p:txBody>
          <a:bodyPr wrap="square">
            <a:spAutoFit/>
          </a:bodyPr>
          <a:lstStyle/>
          <a:p>
            <a:r>
              <a:rPr lang="en-US" sz="1400" dirty="0">
                <a:ea typeface="Adobe Fan Heiti Std B" panose="020B0700000000000000" pitchFamily="34" charset="-128"/>
              </a:rPr>
              <a:t>. </a:t>
            </a:r>
            <a:endParaRPr lang="en-US" sz="1400" dirty="0"/>
          </a:p>
        </p:txBody>
      </p:sp>
      <p:sp>
        <p:nvSpPr>
          <p:cNvPr id="35" name="TextBox 34">
            <a:extLst>
              <a:ext uri="{FF2B5EF4-FFF2-40B4-BE49-F238E27FC236}">
                <a16:creationId xmlns:a16="http://schemas.microsoft.com/office/drawing/2014/main" xmlns="" id="{4D636917-3CB4-4B5E-B889-DD470B531E73}"/>
              </a:ext>
            </a:extLst>
          </p:cNvPr>
          <p:cNvSpPr txBox="1"/>
          <p:nvPr/>
        </p:nvSpPr>
        <p:spPr>
          <a:xfrm>
            <a:off x="2016012" y="2660104"/>
            <a:ext cx="2258877" cy="461545"/>
          </a:xfrm>
          <a:prstGeom prst="rect">
            <a:avLst/>
          </a:prstGeom>
          <a:solidFill>
            <a:schemeClr val="accent1"/>
          </a:solidFill>
        </p:spPr>
        <p:txBody>
          <a:bodyPr wrap="none" rtlCol="0">
            <a:spAutoFit/>
          </a:bodyPr>
          <a:lstStyle/>
          <a:p>
            <a:pPr>
              <a:lnSpc>
                <a:spcPct val="150000"/>
              </a:lnSpc>
            </a:pPr>
            <a:r>
              <a:rPr lang="en-US" sz="1600" b="1" dirty="0">
                <a:solidFill>
                  <a:schemeClr val="bg2"/>
                </a:solidFill>
                <a:ea typeface="Adobe Fan Heiti Std B" panose="020B0700000000000000" pitchFamily="34" charset="-128"/>
              </a:rPr>
              <a:t>Small Modular Reactors </a:t>
            </a:r>
          </a:p>
        </p:txBody>
      </p:sp>
      <p:sp>
        <p:nvSpPr>
          <p:cNvPr id="37" name="Rectangle 36">
            <a:extLst>
              <a:ext uri="{FF2B5EF4-FFF2-40B4-BE49-F238E27FC236}">
                <a16:creationId xmlns:a16="http://schemas.microsoft.com/office/drawing/2014/main" xmlns="" id="{2A6A88E7-57E2-4C07-9CDA-D9A6727273CA}"/>
              </a:ext>
            </a:extLst>
          </p:cNvPr>
          <p:cNvSpPr/>
          <p:nvPr/>
        </p:nvSpPr>
        <p:spPr>
          <a:xfrm>
            <a:off x="1553688" y="3155118"/>
            <a:ext cx="2721201" cy="276999"/>
          </a:xfrm>
          <a:prstGeom prst="rect">
            <a:avLst/>
          </a:prstGeom>
        </p:spPr>
        <p:txBody>
          <a:bodyPr wrap="square">
            <a:spAutoFit/>
          </a:bodyPr>
          <a:lstStyle/>
          <a:p>
            <a:pPr algn="r"/>
            <a:r>
              <a:rPr lang="en-US" sz="1200" b="1" dirty="0">
                <a:ea typeface="Adobe Fan Heiti Std B" panose="020B0700000000000000" pitchFamily="34" charset="-128"/>
              </a:rPr>
              <a:t>Mobile and Micro Nuclear Reactors </a:t>
            </a:r>
            <a:r>
              <a:rPr lang="en-US" sz="1200" b="1" dirty="0" smtClean="0">
                <a:ea typeface="Adobe Fan Heiti Std B" panose="020B0700000000000000" pitchFamily="34" charset="-128"/>
              </a:rPr>
              <a:t> </a:t>
            </a:r>
            <a:endParaRPr lang="en-US" sz="1200" b="1" dirty="0"/>
          </a:p>
        </p:txBody>
      </p:sp>
      <p:sp>
        <p:nvSpPr>
          <p:cNvPr id="30" name="TextBox 29">
            <a:extLst>
              <a:ext uri="{FF2B5EF4-FFF2-40B4-BE49-F238E27FC236}">
                <a16:creationId xmlns:a16="http://schemas.microsoft.com/office/drawing/2014/main" xmlns="" id="{AE92F2E9-0C74-43FC-B8D7-6D07ED8C988B}"/>
              </a:ext>
            </a:extLst>
          </p:cNvPr>
          <p:cNvSpPr txBox="1"/>
          <p:nvPr/>
        </p:nvSpPr>
        <p:spPr>
          <a:xfrm>
            <a:off x="2059896" y="1867991"/>
            <a:ext cx="2171107" cy="461665"/>
          </a:xfrm>
          <a:prstGeom prst="rect">
            <a:avLst/>
          </a:prstGeom>
          <a:solidFill>
            <a:schemeClr val="accent4"/>
          </a:solidFill>
        </p:spPr>
        <p:txBody>
          <a:bodyPr wrap="none" rtlCol="0">
            <a:spAutoFit/>
          </a:bodyPr>
          <a:lstStyle/>
          <a:p>
            <a:pPr algn="r">
              <a:lnSpc>
                <a:spcPct val="150000"/>
              </a:lnSpc>
            </a:pPr>
            <a:r>
              <a:rPr lang="en-US" sz="1600" b="1" dirty="0" smtClean="0">
                <a:solidFill>
                  <a:schemeClr val="bg2"/>
                </a:solidFill>
                <a:ea typeface="Adobe Fan Heiti Std B" panose="020B0700000000000000" pitchFamily="34" charset="-128"/>
              </a:rPr>
              <a:t>Cables and Conductors </a:t>
            </a:r>
            <a:endParaRPr lang="en-US" sz="1600" b="1" dirty="0">
              <a:solidFill>
                <a:schemeClr val="bg2"/>
              </a:solidFill>
              <a:ea typeface="Adobe Fan Heiti Std B" panose="020B0700000000000000" pitchFamily="34" charset="-128"/>
            </a:endParaRPr>
          </a:p>
        </p:txBody>
      </p:sp>
      <p:sp>
        <p:nvSpPr>
          <p:cNvPr id="31" name="TextBox 30">
            <a:extLst>
              <a:ext uri="{FF2B5EF4-FFF2-40B4-BE49-F238E27FC236}">
                <a16:creationId xmlns:a16="http://schemas.microsoft.com/office/drawing/2014/main" xmlns="" id="{B7925926-C644-46E8-94CA-F8A0CA50DD50}"/>
              </a:ext>
            </a:extLst>
          </p:cNvPr>
          <p:cNvSpPr txBox="1"/>
          <p:nvPr/>
        </p:nvSpPr>
        <p:spPr>
          <a:xfrm>
            <a:off x="8079821" y="5304967"/>
            <a:ext cx="2851743" cy="461665"/>
          </a:xfrm>
          <a:prstGeom prst="rect">
            <a:avLst/>
          </a:prstGeom>
          <a:solidFill>
            <a:schemeClr val="accent3"/>
          </a:solidFill>
        </p:spPr>
        <p:txBody>
          <a:bodyPr wrap="none" rtlCol="0">
            <a:spAutoFit/>
          </a:bodyPr>
          <a:lstStyle/>
          <a:p>
            <a:pPr>
              <a:lnSpc>
                <a:spcPct val="150000"/>
              </a:lnSpc>
            </a:pPr>
            <a:r>
              <a:rPr lang="en-US" sz="1600" b="1" dirty="0" smtClean="0">
                <a:solidFill>
                  <a:schemeClr val="bg1"/>
                </a:solidFill>
                <a:ea typeface="Adobe Fan Heiti Std B" panose="020B0700000000000000" pitchFamily="34" charset="-128"/>
              </a:rPr>
              <a:t>Pharmaceuticals/Food Industry</a:t>
            </a:r>
            <a:endParaRPr lang="en-US" sz="1600" b="1" dirty="0">
              <a:solidFill>
                <a:schemeClr val="bg1"/>
              </a:solidFill>
              <a:ea typeface="Adobe Fan Heiti Std B" panose="020B0700000000000000" pitchFamily="34" charset="-128"/>
            </a:endParaRPr>
          </a:p>
        </p:txBody>
      </p:sp>
      <p:sp>
        <p:nvSpPr>
          <p:cNvPr id="36" name="TextBox 35">
            <a:extLst>
              <a:ext uri="{FF2B5EF4-FFF2-40B4-BE49-F238E27FC236}">
                <a16:creationId xmlns:a16="http://schemas.microsoft.com/office/drawing/2014/main" xmlns="" id="{4D636917-3CB4-4B5E-B889-DD470B531E73}"/>
              </a:ext>
            </a:extLst>
          </p:cNvPr>
          <p:cNvSpPr txBox="1"/>
          <p:nvPr/>
        </p:nvSpPr>
        <p:spPr>
          <a:xfrm>
            <a:off x="4912903" y="5964837"/>
            <a:ext cx="1978619" cy="461665"/>
          </a:xfrm>
          <a:prstGeom prst="rect">
            <a:avLst/>
          </a:prstGeom>
          <a:solidFill>
            <a:schemeClr val="accent1"/>
          </a:solidFill>
        </p:spPr>
        <p:txBody>
          <a:bodyPr wrap="none" rtlCol="0">
            <a:spAutoFit/>
          </a:bodyPr>
          <a:lstStyle/>
          <a:p>
            <a:pPr>
              <a:lnSpc>
                <a:spcPct val="150000"/>
              </a:lnSpc>
            </a:pPr>
            <a:r>
              <a:rPr lang="en-US" sz="1600" b="1" dirty="0" smtClean="0">
                <a:solidFill>
                  <a:schemeClr val="bg2"/>
                </a:solidFill>
                <a:ea typeface="Adobe Fan Heiti Std B" panose="020B0700000000000000" pitchFamily="34" charset="-128"/>
              </a:rPr>
              <a:t>Re-Cycling E-B waste </a:t>
            </a:r>
            <a:endParaRPr lang="en-US" sz="1600" b="1" dirty="0">
              <a:solidFill>
                <a:schemeClr val="bg2"/>
              </a:solidFill>
              <a:ea typeface="Adobe Fan Heiti Std B" panose="020B0700000000000000" pitchFamily="34" charset="-128"/>
            </a:endParaRPr>
          </a:p>
        </p:txBody>
      </p:sp>
    </p:spTree>
    <p:extLst>
      <p:ext uri="{BB962C8B-B14F-4D97-AF65-F5344CB8AC3E}">
        <p14:creationId xmlns:p14="http://schemas.microsoft.com/office/powerpoint/2010/main" val="4006614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5AA3F0B-878B-4FB1-95F5-A4C32A7E2017}"/>
              </a:ext>
            </a:extLst>
          </p:cNvPr>
          <p:cNvSpPr>
            <a:spLocks noGrp="1"/>
          </p:cNvSpPr>
          <p:nvPr>
            <p:ph type="title"/>
          </p:nvPr>
        </p:nvSpPr>
        <p:spPr/>
        <p:txBody>
          <a:bodyPr/>
          <a:lstStyle/>
          <a:p>
            <a:r>
              <a:rPr lang="en-US" sz="4399" dirty="0">
                <a:latin typeface="+mj-lt"/>
              </a:rPr>
              <a:t>Our Business </a:t>
            </a:r>
            <a:r>
              <a:rPr lang="en-US" sz="4399" dirty="0">
                <a:solidFill>
                  <a:schemeClr val="accent1"/>
                </a:solidFill>
                <a:latin typeface="+mj-lt"/>
              </a:rPr>
              <a:t>Verticals</a:t>
            </a:r>
          </a:p>
        </p:txBody>
      </p:sp>
      <p:grpSp>
        <p:nvGrpSpPr>
          <p:cNvPr id="6" name="Group 5">
            <a:extLst>
              <a:ext uri="{FF2B5EF4-FFF2-40B4-BE49-F238E27FC236}">
                <a16:creationId xmlns:a16="http://schemas.microsoft.com/office/drawing/2014/main" xmlns="" id="{C18EDA05-D0C4-4200-B2D2-B104F349E7B3}"/>
              </a:ext>
            </a:extLst>
          </p:cNvPr>
          <p:cNvGrpSpPr/>
          <p:nvPr/>
        </p:nvGrpSpPr>
        <p:grpSpPr>
          <a:xfrm>
            <a:off x="4217285" y="2144625"/>
            <a:ext cx="3760274" cy="3786587"/>
            <a:chOff x="2690813" y="4763"/>
            <a:chExt cx="6805613" cy="6853237"/>
          </a:xfrm>
        </p:grpSpPr>
        <p:sp>
          <p:nvSpPr>
            <p:cNvPr id="8" name="Freeform 6">
              <a:extLst>
                <a:ext uri="{FF2B5EF4-FFF2-40B4-BE49-F238E27FC236}">
                  <a16:creationId xmlns:a16="http://schemas.microsoft.com/office/drawing/2014/main" xmlns="" id="{34AFE58C-0AA7-466E-9871-A85B0614F489}"/>
                </a:ext>
              </a:extLst>
            </p:cNvPr>
            <p:cNvSpPr>
              <a:spLocks/>
            </p:cNvSpPr>
            <p:nvPr/>
          </p:nvSpPr>
          <p:spPr bwMode="auto">
            <a:xfrm>
              <a:off x="5203826" y="4763"/>
              <a:ext cx="2365375" cy="1595438"/>
            </a:xfrm>
            <a:custGeom>
              <a:avLst/>
              <a:gdLst>
                <a:gd name="T0" fmla="*/ 0 w 1490"/>
                <a:gd name="T1" fmla="*/ 0 h 1005"/>
                <a:gd name="T2" fmla="*/ 1090 w 1490"/>
                <a:gd name="T3" fmla="*/ 0 h 1005"/>
                <a:gd name="T4" fmla="*/ 1490 w 1490"/>
                <a:gd name="T5" fmla="*/ 691 h 1005"/>
                <a:gd name="T6" fmla="*/ 587 w 1490"/>
                <a:gd name="T7" fmla="*/ 1005 h 1005"/>
                <a:gd name="T8" fmla="*/ 0 w 1490"/>
                <a:gd name="T9" fmla="*/ 0 h 1005"/>
              </a:gdLst>
              <a:ahLst/>
              <a:cxnLst>
                <a:cxn ang="0">
                  <a:pos x="T0" y="T1"/>
                </a:cxn>
                <a:cxn ang="0">
                  <a:pos x="T2" y="T3"/>
                </a:cxn>
                <a:cxn ang="0">
                  <a:pos x="T4" y="T5"/>
                </a:cxn>
                <a:cxn ang="0">
                  <a:pos x="T6" y="T7"/>
                </a:cxn>
                <a:cxn ang="0">
                  <a:pos x="T8" y="T9"/>
                </a:cxn>
              </a:cxnLst>
              <a:rect l="0" t="0" r="r" b="b"/>
              <a:pathLst>
                <a:path w="1490" h="1005">
                  <a:moveTo>
                    <a:pt x="0" y="0"/>
                  </a:moveTo>
                  <a:lnTo>
                    <a:pt x="1090" y="0"/>
                  </a:lnTo>
                  <a:lnTo>
                    <a:pt x="1490" y="691"/>
                  </a:lnTo>
                  <a:lnTo>
                    <a:pt x="587" y="1005"/>
                  </a:lnTo>
                  <a:lnTo>
                    <a:pt x="0" y="0"/>
                  </a:lnTo>
                  <a:close/>
                </a:path>
              </a:pathLst>
            </a:custGeom>
            <a:solidFill>
              <a:srgbClr val="3ABCC3"/>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9" name="Freeform 7">
              <a:extLst>
                <a:ext uri="{FF2B5EF4-FFF2-40B4-BE49-F238E27FC236}">
                  <a16:creationId xmlns:a16="http://schemas.microsoft.com/office/drawing/2014/main" xmlns="" id="{918E782D-CD05-4363-BE32-07A671C39946}"/>
                </a:ext>
              </a:extLst>
            </p:cNvPr>
            <p:cNvSpPr>
              <a:spLocks/>
            </p:cNvSpPr>
            <p:nvPr/>
          </p:nvSpPr>
          <p:spPr bwMode="auto">
            <a:xfrm>
              <a:off x="5203826" y="4763"/>
              <a:ext cx="2365375" cy="1595438"/>
            </a:xfrm>
            <a:custGeom>
              <a:avLst/>
              <a:gdLst>
                <a:gd name="T0" fmla="*/ 0 w 1490"/>
                <a:gd name="T1" fmla="*/ 0 h 1005"/>
                <a:gd name="T2" fmla="*/ 1090 w 1490"/>
                <a:gd name="T3" fmla="*/ 0 h 1005"/>
                <a:gd name="T4" fmla="*/ 1490 w 1490"/>
                <a:gd name="T5" fmla="*/ 691 h 1005"/>
                <a:gd name="T6" fmla="*/ 1490 w 1490"/>
                <a:gd name="T7" fmla="*/ 691 h 1005"/>
                <a:gd name="T8" fmla="*/ 587 w 1490"/>
                <a:gd name="T9" fmla="*/ 1005 h 1005"/>
                <a:gd name="T10" fmla="*/ 587 w 1490"/>
                <a:gd name="T11" fmla="*/ 1005 h 1005"/>
                <a:gd name="T12" fmla="*/ 0 w 1490"/>
                <a:gd name="T13" fmla="*/ 0 h 1005"/>
              </a:gdLst>
              <a:ahLst/>
              <a:cxnLst>
                <a:cxn ang="0">
                  <a:pos x="T0" y="T1"/>
                </a:cxn>
                <a:cxn ang="0">
                  <a:pos x="T2" y="T3"/>
                </a:cxn>
                <a:cxn ang="0">
                  <a:pos x="T4" y="T5"/>
                </a:cxn>
                <a:cxn ang="0">
                  <a:pos x="T6" y="T7"/>
                </a:cxn>
                <a:cxn ang="0">
                  <a:pos x="T8" y="T9"/>
                </a:cxn>
                <a:cxn ang="0">
                  <a:pos x="T10" y="T11"/>
                </a:cxn>
                <a:cxn ang="0">
                  <a:pos x="T12" y="T13"/>
                </a:cxn>
              </a:cxnLst>
              <a:rect l="0" t="0" r="r" b="b"/>
              <a:pathLst>
                <a:path w="1490" h="1005">
                  <a:moveTo>
                    <a:pt x="0" y="0"/>
                  </a:moveTo>
                  <a:lnTo>
                    <a:pt x="1090" y="0"/>
                  </a:lnTo>
                  <a:lnTo>
                    <a:pt x="1490" y="691"/>
                  </a:lnTo>
                  <a:lnTo>
                    <a:pt x="1490" y="691"/>
                  </a:lnTo>
                  <a:lnTo>
                    <a:pt x="587" y="1005"/>
                  </a:lnTo>
                  <a:lnTo>
                    <a:pt x="587" y="1005"/>
                  </a:lnTo>
                  <a:lnTo>
                    <a:pt x="0" y="0"/>
                  </a:lnTo>
                  <a:close/>
                </a:path>
              </a:pathLst>
            </a:custGeom>
            <a:solidFill>
              <a:schemeClr val="accent3"/>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0" name="Freeform 8">
              <a:extLst>
                <a:ext uri="{FF2B5EF4-FFF2-40B4-BE49-F238E27FC236}">
                  <a16:creationId xmlns:a16="http://schemas.microsoft.com/office/drawing/2014/main" xmlns="" id="{BD3811A5-8551-41C0-B9CA-8503E507078D}"/>
                </a:ext>
              </a:extLst>
            </p:cNvPr>
            <p:cNvSpPr>
              <a:spLocks/>
            </p:cNvSpPr>
            <p:nvPr/>
          </p:nvSpPr>
          <p:spPr bwMode="auto">
            <a:xfrm>
              <a:off x="2690813" y="974725"/>
              <a:ext cx="6805613" cy="1484313"/>
            </a:xfrm>
            <a:custGeom>
              <a:avLst/>
              <a:gdLst>
                <a:gd name="T0" fmla="*/ 540 w 4287"/>
                <a:gd name="T1" fmla="*/ 0 h 935"/>
                <a:gd name="T2" fmla="*/ 3739 w 4287"/>
                <a:gd name="T3" fmla="*/ 0 h 935"/>
                <a:gd name="T4" fmla="*/ 4287 w 4287"/>
                <a:gd name="T5" fmla="*/ 935 h 935"/>
                <a:gd name="T6" fmla="*/ 0 w 4287"/>
                <a:gd name="T7" fmla="*/ 935 h 935"/>
                <a:gd name="T8" fmla="*/ 540 w 4287"/>
                <a:gd name="T9" fmla="*/ 0 h 935"/>
              </a:gdLst>
              <a:ahLst/>
              <a:cxnLst>
                <a:cxn ang="0">
                  <a:pos x="T0" y="T1"/>
                </a:cxn>
                <a:cxn ang="0">
                  <a:pos x="T2" y="T3"/>
                </a:cxn>
                <a:cxn ang="0">
                  <a:pos x="T4" y="T5"/>
                </a:cxn>
                <a:cxn ang="0">
                  <a:pos x="T6" y="T7"/>
                </a:cxn>
                <a:cxn ang="0">
                  <a:pos x="T8" y="T9"/>
                </a:cxn>
              </a:cxnLst>
              <a:rect l="0" t="0" r="r" b="b"/>
              <a:pathLst>
                <a:path w="4287" h="935">
                  <a:moveTo>
                    <a:pt x="540" y="0"/>
                  </a:moveTo>
                  <a:lnTo>
                    <a:pt x="3739" y="0"/>
                  </a:lnTo>
                  <a:lnTo>
                    <a:pt x="4287" y="935"/>
                  </a:lnTo>
                  <a:lnTo>
                    <a:pt x="0" y="935"/>
                  </a:lnTo>
                  <a:lnTo>
                    <a:pt x="540" y="0"/>
                  </a:lnTo>
                  <a:close/>
                </a:path>
              </a:pathLst>
            </a:custGeom>
            <a:solidFill>
              <a:schemeClr val="accent2"/>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1" name="Freeform 9">
              <a:extLst>
                <a:ext uri="{FF2B5EF4-FFF2-40B4-BE49-F238E27FC236}">
                  <a16:creationId xmlns:a16="http://schemas.microsoft.com/office/drawing/2014/main" xmlns="" id="{F2A956F9-D022-4219-B3E6-31D96CF4782B}"/>
                </a:ext>
              </a:extLst>
            </p:cNvPr>
            <p:cNvSpPr>
              <a:spLocks/>
            </p:cNvSpPr>
            <p:nvPr/>
          </p:nvSpPr>
          <p:spPr bwMode="auto">
            <a:xfrm>
              <a:off x="2690813" y="4763"/>
              <a:ext cx="4243388" cy="5897563"/>
            </a:xfrm>
            <a:custGeom>
              <a:avLst/>
              <a:gdLst>
                <a:gd name="T0" fmla="*/ 1583 w 2673"/>
                <a:gd name="T1" fmla="*/ 0 h 3715"/>
                <a:gd name="T2" fmla="*/ 2673 w 2673"/>
                <a:gd name="T3" fmla="*/ 0 h 3715"/>
                <a:gd name="T4" fmla="*/ 536 w 2673"/>
                <a:gd name="T5" fmla="*/ 3715 h 3715"/>
                <a:gd name="T6" fmla="*/ 0 w 2673"/>
                <a:gd name="T7" fmla="*/ 2787 h 3715"/>
                <a:gd name="T8" fmla="*/ 1583 w 2673"/>
                <a:gd name="T9" fmla="*/ 0 h 3715"/>
              </a:gdLst>
              <a:ahLst/>
              <a:cxnLst>
                <a:cxn ang="0">
                  <a:pos x="T0" y="T1"/>
                </a:cxn>
                <a:cxn ang="0">
                  <a:pos x="T2" y="T3"/>
                </a:cxn>
                <a:cxn ang="0">
                  <a:pos x="T4" y="T5"/>
                </a:cxn>
                <a:cxn ang="0">
                  <a:pos x="T6" y="T7"/>
                </a:cxn>
                <a:cxn ang="0">
                  <a:pos x="T8" y="T9"/>
                </a:cxn>
              </a:cxnLst>
              <a:rect l="0" t="0" r="r" b="b"/>
              <a:pathLst>
                <a:path w="2673" h="3715">
                  <a:moveTo>
                    <a:pt x="1583" y="0"/>
                  </a:moveTo>
                  <a:lnTo>
                    <a:pt x="2673" y="0"/>
                  </a:lnTo>
                  <a:lnTo>
                    <a:pt x="536" y="3715"/>
                  </a:lnTo>
                  <a:lnTo>
                    <a:pt x="0" y="2787"/>
                  </a:lnTo>
                  <a:lnTo>
                    <a:pt x="1583" y="0"/>
                  </a:lnTo>
                  <a:close/>
                </a:path>
              </a:pathLst>
            </a:custGeom>
            <a:solidFill>
              <a:schemeClr val="accent1"/>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dirty="0"/>
            </a:p>
          </p:txBody>
        </p:sp>
        <p:sp>
          <p:nvSpPr>
            <p:cNvPr id="12" name="Freeform 10">
              <a:extLst>
                <a:ext uri="{FF2B5EF4-FFF2-40B4-BE49-F238E27FC236}">
                  <a16:creationId xmlns:a16="http://schemas.microsoft.com/office/drawing/2014/main" xmlns="" id="{DB54826E-D34F-476E-908B-D1D0BF263521}"/>
                </a:ext>
              </a:extLst>
            </p:cNvPr>
            <p:cNvSpPr>
              <a:spLocks/>
            </p:cNvSpPr>
            <p:nvPr/>
          </p:nvSpPr>
          <p:spPr bwMode="auto">
            <a:xfrm>
              <a:off x="2690813" y="974725"/>
              <a:ext cx="4243388" cy="5883275"/>
            </a:xfrm>
            <a:custGeom>
              <a:avLst/>
              <a:gdLst>
                <a:gd name="T0" fmla="*/ 540 w 2673"/>
                <a:gd name="T1" fmla="*/ 0 h 3706"/>
                <a:gd name="T2" fmla="*/ 2673 w 2673"/>
                <a:gd name="T3" fmla="*/ 3706 h 3706"/>
                <a:gd name="T4" fmla="*/ 1607 w 2673"/>
                <a:gd name="T5" fmla="*/ 3696 h 3706"/>
                <a:gd name="T6" fmla="*/ 0 w 2673"/>
                <a:gd name="T7" fmla="*/ 935 h 3706"/>
                <a:gd name="T8" fmla="*/ 540 w 2673"/>
                <a:gd name="T9" fmla="*/ 0 h 3706"/>
              </a:gdLst>
              <a:ahLst/>
              <a:cxnLst>
                <a:cxn ang="0">
                  <a:pos x="T0" y="T1"/>
                </a:cxn>
                <a:cxn ang="0">
                  <a:pos x="T2" y="T3"/>
                </a:cxn>
                <a:cxn ang="0">
                  <a:pos x="T4" y="T5"/>
                </a:cxn>
                <a:cxn ang="0">
                  <a:pos x="T6" y="T7"/>
                </a:cxn>
                <a:cxn ang="0">
                  <a:pos x="T8" y="T9"/>
                </a:cxn>
              </a:cxnLst>
              <a:rect l="0" t="0" r="r" b="b"/>
              <a:pathLst>
                <a:path w="2673" h="3706">
                  <a:moveTo>
                    <a:pt x="540" y="0"/>
                  </a:moveTo>
                  <a:lnTo>
                    <a:pt x="2673" y="3706"/>
                  </a:lnTo>
                  <a:lnTo>
                    <a:pt x="1607" y="3696"/>
                  </a:lnTo>
                  <a:lnTo>
                    <a:pt x="0" y="935"/>
                  </a:lnTo>
                  <a:lnTo>
                    <a:pt x="540" y="0"/>
                  </a:lnTo>
                  <a:close/>
                </a:path>
              </a:pathLst>
            </a:custGeom>
            <a:solidFill>
              <a:schemeClr val="accent6"/>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3" name="Freeform 11">
              <a:extLst>
                <a:ext uri="{FF2B5EF4-FFF2-40B4-BE49-F238E27FC236}">
                  <a16:creationId xmlns:a16="http://schemas.microsoft.com/office/drawing/2014/main" xmlns="" id="{D8D094B2-0C7F-4CCE-97BA-254A891E925F}"/>
                </a:ext>
              </a:extLst>
            </p:cNvPr>
            <p:cNvSpPr>
              <a:spLocks/>
            </p:cNvSpPr>
            <p:nvPr/>
          </p:nvSpPr>
          <p:spPr bwMode="auto">
            <a:xfrm>
              <a:off x="2690813" y="4429125"/>
              <a:ext cx="6805613" cy="1473200"/>
            </a:xfrm>
            <a:custGeom>
              <a:avLst/>
              <a:gdLst>
                <a:gd name="T0" fmla="*/ 0 w 4287"/>
                <a:gd name="T1" fmla="*/ 0 h 928"/>
                <a:gd name="T2" fmla="*/ 4287 w 4287"/>
                <a:gd name="T3" fmla="*/ 0 h 928"/>
                <a:gd name="T4" fmla="*/ 3749 w 4287"/>
                <a:gd name="T5" fmla="*/ 928 h 928"/>
                <a:gd name="T6" fmla="*/ 536 w 4287"/>
                <a:gd name="T7" fmla="*/ 928 h 928"/>
                <a:gd name="T8" fmla="*/ 0 w 4287"/>
                <a:gd name="T9" fmla="*/ 0 h 928"/>
              </a:gdLst>
              <a:ahLst/>
              <a:cxnLst>
                <a:cxn ang="0">
                  <a:pos x="T0" y="T1"/>
                </a:cxn>
                <a:cxn ang="0">
                  <a:pos x="T2" y="T3"/>
                </a:cxn>
                <a:cxn ang="0">
                  <a:pos x="T4" y="T5"/>
                </a:cxn>
                <a:cxn ang="0">
                  <a:pos x="T6" y="T7"/>
                </a:cxn>
                <a:cxn ang="0">
                  <a:pos x="T8" y="T9"/>
                </a:cxn>
              </a:cxnLst>
              <a:rect l="0" t="0" r="r" b="b"/>
              <a:pathLst>
                <a:path w="4287" h="928">
                  <a:moveTo>
                    <a:pt x="0" y="0"/>
                  </a:moveTo>
                  <a:lnTo>
                    <a:pt x="4287" y="0"/>
                  </a:lnTo>
                  <a:lnTo>
                    <a:pt x="3749" y="928"/>
                  </a:lnTo>
                  <a:lnTo>
                    <a:pt x="536" y="928"/>
                  </a:lnTo>
                  <a:lnTo>
                    <a:pt x="0" y="0"/>
                  </a:lnTo>
                  <a:close/>
                </a:path>
              </a:pathLst>
            </a:custGeom>
            <a:solidFill>
              <a:schemeClr val="accent5"/>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4" name="Freeform 12">
              <a:extLst>
                <a:ext uri="{FF2B5EF4-FFF2-40B4-BE49-F238E27FC236}">
                  <a16:creationId xmlns:a16="http://schemas.microsoft.com/office/drawing/2014/main" xmlns="" id="{1A5A63EE-A629-425B-98D2-F14331C01623}"/>
                </a:ext>
              </a:extLst>
            </p:cNvPr>
            <p:cNvSpPr>
              <a:spLocks/>
            </p:cNvSpPr>
            <p:nvPr/>
          </p:nvSpPr>
          <p:spPr bwMode="auto">
            <a:xfrm>
              <a:off x="5241926" y="2459038"/>
              <a:ext cx="4254500" cy="4391025"/>
            </a:xfrm>
            <a:custGeom>
              <a:avLst/>
              <a:gdLst>
                <a:gd name="T0" fmla="*/ 1641 w 2680"/>
                <a:gd name="T1" fmla="*/ 0 h 2766"/>
                <a:gd name="T2" fmla="*/ 2680 w 2680"/>
                <a:gd name="T3" fmla="*/ 0 h 2766"/>
                <a:gd name="T4" fmla="*/ 1066 w 2680"/>
                <a:gd name="T5" fmla="*/ 2766 h 2766"/>
                <a:gd name="T6" fmla="*/ 0 w 2680"/>
                <a:gd name="T7" fmla="*/ 2761 h 2766"/>
                <a:gd name="T8" fmla="*/ 1641 w 2680"/>
                <a:gd name="T9" fmla="*/ 0 h 2766"/>
              </a:gdLst>
              <a:ahLst/>
              <a:cxnLst>
                <a:cxn ang="0">
                  <a:pos x="T0" y="T1"/>
                </a:cxn>
                <a:cxn ang="0">
                  <a:pos x="T2" y="T3"/>
                </a:cxn>
                <a:cxn ang="0">
                  <a:pos x="T4" y="T5"/>
                </a:cxn>
                <a:cxn ang="0">
                  <a:pos x="T6" y="T7"/>
                </a:cxn>
                <a:cxn ang="0">
                  <a:pos x="T8" y="T9"/>
                </a:cxn>
              </a:cxnLst>
              <a:rect l="0" t="0" r="r" b="b"/>
              <a:pathLst>
                <a:path w="2680" h="2766">
                  <a:moveTo>
                    <a:pt x="1641" y="0"/>
                  </a:moveTo>
                  <a:lnTo>
                    <a:pt x="2680" y="0"/>
                  </a:lnTo>
                  <a:lnTo>
                    <a:pt x="1066" y="2766"/>
                  </a:lnTo>
                  <a:lnTo>
                    <a:pt x="0" y="2761"/>
                  </a:lnTo>
                  <a:lnTo>
                    <a:pt x="1641" y="0"/>
                  </a:lnTo>
                  <a:close/>
                </a:path>
              </a:pathLst>
            </a:custGeom>
            <a:solidFill>
              <a:schemeClr val="accent4"/>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sp>
          <p:nvSpPr>
            <p:cNvPr id="15" name="Freeform 13">
              <a:extLst>
                <a:ext uri="{FF2B5EF4-FFF2-40B4-BE49-F238E27FC236}">
                  <a16:creationId xmlns:a16="http://schemas.microsoft.com/office/drawing/2014/main" xmlns="" id="{98FE3BAC-B060-4103-BC2A-1E60625E530F}"/>
                </a:ext>
              </a:extLst>
            </p:cNvPr>
            <p:cNvSpPr>
              <a:spLocks/>
            </p:cNvSpPr>
            <p:nvPr/>
          </p:nvSpPr>
          <p:spPr bwMode="auto">
            <a:xfrm>
              <a:off x="6634163" y="2459038"/>
              <a:ext cx="2862263" cy="3443288"/>
            </a:xfrm>
            <a:custGeom>
              <a:avLst/>
              <a:gdLst>
                <a:gd name="T0" fmla="*/ 0 w 1803"/>
                <a:gd name="T1" fmla="*/ 0 h 2169"/>
                <a:gd name="T2" fmla="*/ 1084 w 1803"/>
                <a:gd name="T3" fmla="*/ 0 h 2169"/>
                <a:gd name="T4" fmla="*/ 1803 w 1803"/>
                <a:gd name="T5" fmla="*/ 1241 h 2169"/>
                <a:gd name="T6" fmla="*/ 1265 w 1803"/>
                <a:gd name="T7" fmla="*/ 2169 h 2169"/>
                <a:gd name="T8" fmla="*/ 0 w 1803"/>
                <a:gd name="T9" fmla="*/ 0 h 2169"/>
              </a:gdLst>
              <a:ahLst/>
              <a:cxnLst>
                <a:cxn ang="0">
                  <a:pos x="T0" y="T1"/>
                </a:cxn>
                <a:cxn ang="0">
                  <a:pos x="T2" y="T3"/>
                </a:cxn>
                <a:cxn ang="0">
                  <a:pos x="T4" y="T5"/>
                </a:cxn>
                <a:cxn ang="0">
                  <a:pos x="T6" y="T7"/>
                </a:cxn>
                <a:cxn ang="0">
                  <a:pos x="T8" y="T9"/>
                </a:cxn>
              </a:cxnLst>
              <a:rect l="0" t="0" r="r" b="b"/>
              <a:pathLst>
                <a:path w="1803" h="2169">
                  <a:moveTo>
                    <a:pt x="0" y="0"/>
                  </a:moveTo>
                  <a:lnTo>
                    <a:pt x="1084" y="0"/>
                  </a:lnTo>
                  <a:lnTo>
                    <a:pt x="1803" y="1241"/>
                  </a:lnTo>
                  <a:lnTo>
                    <a:pt x="1265" y="2169"/>
                  </a:lnTo>
                  <a:lnTo>
                    <a:pt x="0" y="0"/>
                  </a:lnTo>
                  <a:close/>
                </a:path>
              </a:pathLst>
            </a:custGeom>
            <a:solidFill>
              <a:schemeClr val="accent3"/>
            </a:solidFill>
            <a:ln w="0">
              <a:noFill/>
              <a:prstDash val="solid"/>
              <a:round/>
              <a:headEnd/>
              <a:tailEnd/>
            </a:ln>
          </p:spPr>
          <p:txBody>
            <a:bodyPr vert="horz" wrap="square" lIns="91416" tIns="45708" rIns="91416" bIns="45708" numCol="1" anchor="t" anchorCtr="0" compatLnSpc="1">
              <a:prstTxWarp prst="textNoShape">
                <a:avLst/>
              </a:prstTxWarp>
            </a:bodyPr>
            <a:lstStyle/>
            <a:p>
              <a:pPr>
                <a:lnSpc>
                  <a:spcPct val="150000"/>
                </a:lnSpc>
              </a:pPr>
              <a:endParaRPr lang="en-US" sz="2399"/>
            </a:p>
          </p:txBody>
        </p:sp>
      </p:grpSp>
      <p:sp>
        <p:nvSpPr>
          <p:cNvPr id="45" name="TextBox 44">
            <a:extLst>
              <a:ext uri="{FF2B5EF4-FFF2-40B4-BE49-F238E27FC236}">
                <a16:creationId xmlns:a16="http://schemas.microsoft.com/office/drawing/2014/main" xmlns="" id="{8D4417DD-DBEB-496D-A3F2-FE798319C940}"/>
              </a:ext>
            </a:extLst>
          </p:cNvPr>
          <p:cNvSpPr txBox="1"/>
          <p:nvPr/>
        </p:nvSpPr>
        <p:spPr>
          <a:xfrm>
            <a:off x="8048251" y="2487101"/>
            <a:ext cx="2289602" cy="461665"/>
          </a:xfrm>
          <a:prstGeom prst="rect">
            <a:avLst/>
          </a:prstGeom>
          <a:solidFill>
            <a:schemeClr val="accent6"/>
          </a:solidFill>
        </p:spPr>
        <p:txBody>
          <a:bodyPr wrap="none" rtlCol="0">
            <a:spAutoFit/>
          </a:bodyPr>
          <a:lstStyle/>
          <a:p>
            <a:pPr algn="r">
              <a:lnSpc>
                <a:spcPct val="150000"/>
              </a:lnSpc>
            </a:pPr>
            <a:r>
              <a:rPr lang="en-US" sz="1600" b="1" dirty="0" smtClean="0">
                <a:solidFill>
                  <a:schemeClr val="bg2"/>
                </a:solidFill>
                <a:ea typeface="Adobe Fan Heiti Std B" panose="020B0700000000000000" pitchFamily="34" charset="-128"/>
              </a:rPr>
              <a:t>Mergers and </a:t>
            </a:r>
            <a:r>
              <a:rPr lang="en-US" sz="1600" b="1" dirty="0" err="1" smtClean="0">
                <a:solidFill>
                  <a:schemeClr val="bg2"/>
                </a:solidFill>
                <a:ea typeface="Adobe Fan Heiti Std B" panose="020B0700000000000000" pitchFamily="34" charset="-128"/>
              </a:rPr>
              <a:t>Acquistions</a:t>
            </a:r>
            <a:endParaRPr lang="en-US" sz="1600" b="1" dirty="0">
              <a:solidFill>
                <a:schemeClr val="bg2"/>
              </a:solidFill>
              <a:ea typeface="Adobe Fan Heiti Std B" panose="020B0700000000000000" pitchFamily="34" charset="-128"/>
            </a:endParaRPr>
          </a:p>
        </p:txBody>
      </p:sp>
      <p:sp>
        <p:nvSpPr>
          <p:cNvPr id="47" name="TextBox 46">
            <a:extLst>
              <a:ext uri="{FF2B5EF4-FFF2-40B4-BE49-F238E27FC236}">
                <a16:creationId xmlns:a16="http://schemas.microsoft.com/office/drawing/2014/main" xmlns="" id="{B9A7417F-6D3C-405D-90BA-EF2A6F0068BA}"/>
              </a:ext>
            </a:extLst>
          </p:cNvPr>
          <p:cNvSpPr txBox="1"/>
          <p:nvPr/>
        </p:nvSpPr>
        <p:spPr>
          <a:xfrm>
            <a:off x="2398747" y="3220949"/>
            <a:ext cx="1767407" cy="423449"/>
          </a:xfrm>
          <a:prstGeom prst="rect">
            <a:avLst/>
          </a:prstGeom>
          <a:solidFill>
            <a:schemeClr val="accent5"/>
          </a:solidFill>
        </p:spPr>
        <p:txBody>
          <a:bodyPr wrap="none" rtlCol="0">
            <a:spAutoFit/>
          </a:bodyPr>
          <a:lstStyle/>
          <a:p>
            <a:pPr algn="r">
              <a:lnSpc>
                <a:spcPct val="150000"/>
              </a:lnSpc>
            </a:pPr>
            <a:r>
              <a:rPr lang="en-US" sz="1600" b="1" dirty="0" smtClean="0">
                <a:solidFill>
                  <a:schemeClr val="bg2"/>
                </a:solidFill>
                <a:ea typeface="Adobe Fan Heiti Std B" panose="020B0700000000000000" pitchFamily="34" charset="-128"/>
              </a:rPr>
              <a:t>Commercialization</a:t>
            </a:r>
            <a:endParaRPr lang="en-US" sz="1600" b="1" dirty="0">
              <a:solidFill>
                <a:schemeClr val="bg2"/>
              </a:solidFill>
              <a:ea typeface="Adobe Fan Heiti Std B" panose="020B0700000000000000" pitchFamily="34" charset="-128"/>
            </a:endParaRPr>
          </a:p>
        </p:txBody>
      </p:sp>
      <p:sp>
        <p:nvSpPr>
          <p:cNvPr id="49" name="TextBox 48">
            <a:extLst>
              <a:ext uri="{FF2B5EF4-FFF2-40B4-BE49-F238E27FC236}">
                <a16:creationId xmlns:a16="http://schemas.microsoft.com/office/drawing/2014/main" xmlns="" id="{AE92F2E9-0C74-43FC-B8D7-6D07ED8C988B}"/>
              </a:ext>
            </a:extLst>
          </p:cNvPr>
          <p:cNvSpPr txBox="1"/>
          <p:nvPr/>
        </p:nvSpPr>
        <p:spPr>
          <a:xfrm>
            <a:off x="8108217" y="4875369"/>
            <a:ext cx="1767407" cy="461665"/>
          </a:xfrm>
          <a:prstGeom prst="rect">
            <a:avLst/>
          </a:prstGeom>
          <a:solidFill>
            <a:schemeClr val="accent4"/>
          </a:solidFill>
        </p:spPr>
        <p:txBody>
          <a:bodyPr wrap="square" rtlCol="0">
            <a:spAutoFit/>
          </a:bodyPr>
          <a:lstStyle/>
          <a:p>
            <a:pPr algn="r">
              <a:lnSpc>
                <a:spcPct val="150000"/>
              </a:lnSpc>
            </a:pPr>
            <a:r>
              <a:rPr lang="en-US" sz="1600" b="1" dirty="0" smtClean="0">
                <a:solidFill>
                  <a:schemeClr val="bg2"/>
                </a:solidFill>
                <a:ea typeface="Adobe Fan Heiti Std B" panose="020B0700000000000000" pitchFamily="34" charset="-128"/>
              </a:rPr>
              <a:t>Solar/BESS EPC</a:t>
            </a:r>
            <a:endParaRPr lang="en-US" sz="1600" b="1" dirty="0">
              <a:solidFill>
                <a:schemeClr val="bg2"/>
              </a:solidFill>
              <a:ea typeface="Adobe Fan Heiti Std B" panose="020B0700000000000000" pitchFamily="34" charset="-128"/>
            </a:endParaRPr>
          </a:p>
        </p:txBody>
      </p:sp>
      <p:sp>
        <p:nvSpPr>
          <p:cNvPr id="53" name="TextBox 52">
            <a:extLst>
              <a:ext uri="{FF2B5EF4-FFF2-40B4-BE49-F238E27FC236}">
                <a16:creationId xmlns:a16="http://schemas.microsoft.com/office/drawing/2014/main" xmlns="" id="{2E83884E-B921-4D3E-8941-DD96EC536E61}"/>
              </a:ext>
            </a:extLst>
          </p:cNvPr>
          <p:cNvSpPr txBox="1"/>
          <p:nvPr/>
        </p:nvSpPr>
        <p:spPr>
          <a:xfrm>
            <a:off x="7987784" y="3228899"/>
            <a:ext cx="4201041" cy="461665"/>
          </a:xfrm>
          <a:prstGeom prst="rect">
            <a:avLst/>
          </a:prstGeom>
          <a:solidFill>
            <a:schemeClr val="accent2"/>
          </a:solidFill>
        </p:spPr>
        <p:txBody>
          <a:bodyPr wrap="square" rtlCol="0">
            <a:spAutoFit/>
          </a:bodyPr>
          <a:lstStyle/>
          <a:p>
            <a:pPr>
              <a:lnSpc>
                <a:spcPct val="150000"/>
              </a:lnSpc>
            </a:pPr>
            <a:r>
              <a:rPr lang="en-US" sz="1600" b="1" dirty="0" smtClean="0">
                <a:solidFill>
                  <a:schemeClr val="bg2"/>
                </a:solidFill>
                <a:ea typeface="Adobe Fan Heiti Std B" panose="020B0700000000000000" pitchFamily="34" charset="-128"/>
              </a:rPr>
              <a:t>Factory Set up/Turnkey Assembly Line Services</a:t>
            </a:r>
            <a:endParaRPr lang="en-US" sz="1600" b="1" dirty="0">
              <a:solidFill>
                <a:schemeClr val="bg2"/>
              </a:solidFill>
              <a:ea typeface="Adobe Fan Heiti Std B" panose="020B0700000000000000" pitchFamily="34" charset="-128"/>
            </a:endParaRPr>
          </a:p>
        </p:txBody>
      </p:sp>
      <p:sp>
        <p:nvSpPr>
          <p:cNvPr id="55" name="TextBox 54">
            <a:extLst>
              <a:ext uri="{FF2B5EF4-FFF2-40B4-BE49-F238E27FC236}">
                <a16:creationId xmlns:a16="http://schemas.microsoft.com/office/drawing/2014/main" xmlns="" id="{B7925926-C644-46E8-94CA-F8A0CA50DD50}"/>
              </a:ext>
            </a:extLst>
          </p:cNvPr>
          <p:cNvSpPr txBox="1"/>
          <p:nvPr/>
        </p:nvSpPr>
        <p:spPr>
          <a:xfrm>
            <a:off x="8108217" y="4103392"/>
            <a:ext cx="3446200" cy="461665"/>
          </a:xfrm>
          <a:prstGeom prst="rect">
            <a:avLst/>
          </a:prstGeom>
          <a:solidFill>
            <a:schemeClr val="accent3"/>
          </a:solidFill>
        </p:spPr>
        <p:txBody>
          <a:bodyPr wrap="none" rtlCol="0">
            <a:spAutoFit/>
          </a:bodyPr>
          <a:lstStyle/>
          <a:p>
            <a:pPr>
              <a:lnSpc>
                <a:spcPct val="150000"/>
              </a:lnSpc>
            </a:pPr>
            <a:r>
              <a:rPr lang="en-US" sz="1600" b="1" dirty="0" smtClean="0">
                <a:solidFill>
                  <a:schemeClr val="bg1"/>
                </a:solidFill>
                <a:ea typeface="Adobe Fan Heiti Std B" panose="020B0700000000000000" pitchFamily="34" charset="-128"/>
              </a:rPr>
              <a:t>Sourcing &amp; Supply Chain Management</a:t>
            </a:r>
            <a:endParaRPr lang="en-US" sz="1600" b="1" dirty="0">
              <a:solidFill>
                <a:schemeClr val="bg1"/>
              </a:solidFill>
              <a:ea typeface="Adobe Fan Heiti Std B" panose="020B0700000000000000" pitchFamily="34" charset="-128"/>
            </a:endParaRPr>
          </a:p>
        </p:txBody>
      </p:sp>
      <p:sp>
        <p:nvSpPr>
          <p:cNvPr id="56" name="TextBox 55">
            <a:extLst>
              <a:ext uri="{FF2B5EF4-FFF2-40B4-BE49-F238E27FC236}">
                <a16:creationId xmlns:a16="http://schemas.microsoft.com/office/drawing/2014/main" xmlns="" id="{E5E1965E-14B2-7FFA-A58F-DF26B1A0626A}"/>
              </a:ext>
            </a:extLst>
          </p:cNvPr>
          <p:cNvSpPr txBox="1"/>
          <p:nvPr/>
        </p:nvSpPr>
        <p:spPr>
          <a:xfrm>
            <a:off x="45144" y="39605"/>
            <a:ext cx="2660613" cy="584623"/>
          </a:xfrm>
          <a:prstGeom prst="rect">
            <a:avLst/>
          </a:prstGeom>
          <a:noFill/>
        </p:spPr>
        <p:txBody>
          <a:bodyPr wrap="none" rtlCol="0">
            <a:spAutoFit/>
          </a:bodyPr>
          <a:lstStyle/>
          <a:p>
            <a:r>
              <a:rPr lang="en-US" sz="3199" b="1" dirty="0">
                <a:solidFill>
                  <a:schemeClr val="bg1">
                    <a:lumMod val="75000"/>
                  </a:schemeClr>
                </a:solidFill>
                <a:latin typeface="Aquire" pitchFamily="2" charset="0"/>
              </a:rPr>
              <a:t>AIGEMSTEK</a:t>
            </a:r>
          </a:p>
        </p:txBody>
      </p:sp>
      <p:sp>
        <p:nvSpPr>
          <p:cNvPr id="33" name="TextBox 32">
            <a:extLst>
              <a:ext uri="{FF2B5EF4-FFF2-40B4-BE49-F238E27FC236}">
                <a16:creationId xmlns:a16="http://schemas.microsoft.com/office/drawing/2014/main" xmlns="" id="{4D636917-3CB4-4B5E-B889-DD470B531E73}"/>
              </a:ext>
            </a:extLst>
          </p:cNvPr>
          <p:cNvSpPr txBox="1"/>
          <p:nvPr/>
        </p:nvSpPr>
        <p:spPr>
          <a:xfrm>
            <a:off x="4967116" y="1566048"/>
            <a:ext cx="2254592" cy="461665"/>
          </a:xfrm>
          <a:prstGeom prst="rect">
            <a:avLst/>
          </a:prstGeom>
          <a:solidFill>
            <a:schemeClr val="accent1"/>
          </a:solidFill>
        </p:spPr>
        <p:txBody>
          <a:bodyPr wrap="none" rtlCol="0">
            <a:spAutoFit/>
          </a:bodyPr>
          <a:lstStyle/>
          <a:p>
            <a:pPr>
              <a:lnSpc>
                <a:spcPct val="150000"/>
              </a:lnSpc>
            </a:pPr>
            <a:r>
              <a:rPr lang="en-US" sz="1600" b="1" dirty="0"/>
              <a:t>RESEARCH &amp; STRATEGY </a:t>
            </a:r>
            <a:endParaRPr lang="en-US" sz="1600" b="1" dirty="0">
              <a:solidFill>
                <a:schemeClr val="bg2"/>
              </a:solidFill>
              <a:ea typeface="Adobe Fan Heiti Std B" panose="020B0700000000000000" pitchFamily="34" charset="-128"/>
            </a:endParaRPr>
          </a:p>
        </p:txBody>
      </p:sp>
      <p:sp>
        <p:nvSpPr>
          <p:cNvPr id="34" name="Rectangle 33">
            <a:extLst>
              <a:ext uri="{FF2B5EF4-FFF2-40B4-BE49-F238E27FC236}">
                <a16:creationId xmlns:a16="http://schemas.microsoft.com/office/drawing/2014/main" xmlns="" id="{B5E8E9F4-DE54-41F6-ACDD-DE6E1E707FCC}"/>
              </a:ext>
            </a:extLst>
          </p:cNvPr>
          <p:cNvSpPr/>
          <p:nvPr/>
        </p:nvSpPr>
        <p:spPr>
          <a:xfrm>
            <a:off x="1396774" y="2697818"/>
            <a:ext cx="3028175" cy="307697"/>
          </a:xfrm>
          <a:prstGeom prst="rect">
            <a:avLst/>
          </a:prstGeom>
        </p:spPr>
        <p:txBody>
          <a:bodyPr wrap="square">
            <a:spAutoFit/>
          </a:bodyPr>
          <a:lstStyle/>
          <a:p>
            <a:r>
              <a:rPr lang="en-US" sz="1400" dirty="0">
                <a:ea typeface="Adobe Fan Heiti Std B" panose="020B0700000000000000" pitchFamily="34" charset="-128"/>
              </a:rPr>
              <a:t>. </a:t>
            </a:r>
            <a:endParaRPr lang="en-US" sz="1400" dirty="0"/>
          </a:p>
        </p:txBody>
      </p:sp>
      <p:sp>
        <p:nvSpPr>
          <p:cNvPr id="35" name="TextBox 34">
            <a:extLst>
              <a:ext uri="{FF2B5EF4-FFF2-40B4-BE49-F238E27FC236}">
                <a16:creationId xmlns:a16="http://schemas.microsoft.com/office/drawing/2014/main" xmlns="" id="{4D636917-3CB4-4B5E-B889-DD470B531E73}"/>
              </a:ext>
            </a:extLst>
          </p:cNvPr>
          <p:cNvSpPr txBox="1"/>
          <p:nvPr/>
        </p:nvSpPr>
        <p:spPr>
          <a:xfrm>
            <a:off x="2354113" y="2446731"/>
            <a:ext cx="1871923" cy="461665"/>
          </a:xfrm>
          <a:prstGeom prst="rect">
            <a:avLst/>
          </a:prstGeom>
          <a:solidFill>
            <a:schemeClr val="accent1"/>
          </a:solidFill>
        </p:spPr>
        <p:txBody>
          <a:bodyPr wrap="none" rtlCol="0">
            <a:spAutoFit/>
          </a:bodyPr>
          <a:lstStyle/>
          <a:p>
            <a:pPr>
              <a:lnSpc>
                <a:spcPct val="150000"/>
              </a:lnSpc>
            </a:pPr>
            <a:r>
              <a:rPr lang="en-US" sz="1600" b="1" dirty="0" smtClean="0">
                <a:solidFill>
                  <a:schemeClr val="bg2"/>
                </a:solidFill>
                <a:ea typeface="Adobe Fan Heiti Std B" panose="020B0700000000000000" pitchFamily="34" charset="-128"/>
              </a:rPr>
              <a:t>Corporate Services  </a:t>
            </a:r>
            <a:endParaRPr lang="en-US" sz="1600" b="1" dirty="0">
              <a:solidFill>
                <a:schemeClr val="bg2"/>
              </a:solidFill>
              <a:ea typeface="Adobe Fan Heiti Std B" panose="020B0700000000000000" pitchFamily="34" charset="-128"/>
            </a:endParaRPr>
          </a:p>
        </p:txBody>
      </p:sp>
      <p:sp>
        <p:nvSpPr>
          <p:cNvPr id="29" name="TextBox 28">
            <a:extLst>
              <a:ext uri="{FF2B5EF4-FFF2-40B4-BE49-F238E27FC236}">
                <a16:creationId xmlns:a16="http://schemas.microsoft.com/office/drawing/2014/main" xmlns="" id="{2E83884E-B921-4D3E-8941-DD96EC536E61}"/>
              </a:ext>
            </a:extLst>
          </p:cNvPr>
          <p:cNvSpPr txBox="1"/>
          <p:nvPr/>
        </p:nvSpPr>
        <p:spPr>
          <a:xfrm>
            <a:off x="1995639" y="4710680"/>
            <a:ext cx="2221249" cy="461665"/>
          </a:xfrm>
          <a:prstGeom prst="rect">
            <a:avLst/>
          </a:prstGeom>
          <a:solidFill>
            <a:schemeClr val="accent2"/>
          </a:solidFill>
        </p:spPr>
        <p:txBody>
          <a:bodyPr wrap="none" rtlCol="0">
            <a:spAutoFit/>
          </a:bodyPr>
          <a:lstStyle/>
          <a:p>
            <a:pPr>
              <a:lnSpc>
                <a:spcPct val="150000"/>
              </a:lnSpc>
            </a:pPr>
            <a:r>
              <a:rPr lang="en-US" sz="1600" b="1" dirty="0" smtClean="0">
                <a:solidFill>
                  <a:schemeClr val="bg2"/>
                </a:solidFill>
                <a:ea typeface="Adobe Fan Heiti Std B" panose="020B0700000000000000" pitchFamily="34" charset="-128"/>
              </a:rPr>
              <a:t>Hybrid Energy Solutions</a:t>
            </a:r>
            <a:endParaRPr lang="en-US" sz="1600" b="1" dirty="0">
              <a:solidFill>
                <a:schemeClr val="bg2"/>
              </a:solidFill>
              <a:ea typeface="Adobe Fan Heiti Std B" panose="020B0700000000000000" pitchFamily="34" charset="-128"/>
            </a:endParaRPr>
          </a:p>
        </p:txBody>
      </p:sp>
      <p:sp>
        <p:nvSpPr>
          <p:cNvPr id="30" name="TextBox 29">
            <a:extLst>
              <a:ext uri="{FF2B5EF4-FFF2-40B4-BE49-F238E27FC236}">
                <a16:creationId xmlns:a16="http://schemas.microsoft.com/office/drawing/2014/main" xmlns="" id="{8D4417DD-DBEB-496D-A3F2-FE798319C940}"/>
              </a:ext>
            </a:extLst>
          </p:cNvPr>
          <p:cNvSpPr txBox="1"/>
          <p:nvPr/>
        </p:nvSpPr>
        <p:spPr>
          <a:xfrm>
            <a:off x="1312100" y="3917978"/>
            <a:ext cx="2894960" cy="461665"/>
          </a:xfrm>
          <a:prstGeom prst="rect">
            <a:avLst/>
          </a:prstGeom>
          <a:solidFill>
            <a:schemeClr val="accent6"/>
          </a:solidFill>
        </p:spPr>
        <p:txBody>
          <a:bodyPr wrap="none" rtlCol="0">
            <a:spAutoFit/>
          </a:bodyPr>
          <a:lstStyle/>
          <a:p>
            <a:pPr algn="r">
              <a:lnSpc>
                <a:spcPct val="150000"/>
              </a:lnSpc>
            </a:pPr>
            <a:r>
              <a:rPr lang="en-US" sz="1600" b="1" dirty="0" smtClean="0">
                <a:solidFill>
                  <a:schemeClr val="bg2"/>
                </a:solidFill>
                <a:ea typeface="Adobe Fan Heiti Std B" panose="020B0700000000000000" pitchFamily="34" charset="-128"/>
              </a:rPr>
              <a:t>Human Resources Management</a:t>
            </a:r>
            <a:endParaRPr lang="en-US" sz="1600" b="1" dirty="0">
              <a:solidFill>
                <a:schemeClr val="bg2"/>
              </a:solidFill>
              <a:ea typeface="Adobe Fan Heiti Std B" panose="020B0700000000000000" pitchFamily="34" charset="-128"/>
            </a:endParaRPr>
          </a:p>
        </p:txBody>
      </p:sp>
      <p:sp>
        <p:nvSpPr>
          <p:cNvPr id="31" name="TextBox 30">
            <a:extLst>
              <a:ext uri="{FF2B5EF4-FFF2-40B4-BE49-F238E27FC236}">
                <a16:creationId xmlns:a16="http://schemas.microsoft.com/office/drawing/2014/main" xmlns="" id="{B7925926-C644-46E8-94CA-F8A0CA50DD50}"/>
              </a:ext>
            </a:extLst>
          </p:cNvPr>
          <p:cNvSpPr txBox="1"/>
          <p:nvPr/>
        </p:nvSpPr>
        <p:spPr>
          <a:xfrm>
            <a:off x="3656012" y="6061949"/>
            <a:ext cx="4639668" cy="461665"/>
          </a:xfrm>
          <a:prstGeom prst="rect">
            <a:avLst/>
          </a:prstGeom>
          <a:solidFill>
            <a:schemeClr val="accent3"/>
          </a:solidFill>
        </p:spPr>
        <p:txBody>
          <a:bodyPr wrap="none" rtlCol="0">
            <a:spAutoFit/>
          </a:bodyPr>
          <a:lstStyle/>
          <a:p>
            <a:pPr>
              <a:lnSpc>
                <a:spcPct val="150000"/>
              </a:lnSpc>
            </a:pPr>
            <a:r>
              <a:rPr lang="en-US" sz="1600" b="1" dirty="0" smtClean="0">
                <a:solidFill>
                  <a:schemeClr val="bg1"/>
                </a:solidFill>
                <a:ea typeface="Adobe Fan Heiti Std B" panose="020B0700000000000000" pitchFamily="34" charset="-128"/>
              </a:rPr>
              <a:t>Technological Structures and Infrastructure Segment</a:t>
            </a:r>
            <a:endParaRPr lang="en-US" sz="1600" b="1" dirty="0">
              <a:solidFill>
                <a:schemeClr val="bg1"/>
              </a:solidFill>
              <a:ea typeface="Adobe Fan Heiti Std B" panose="020B0700000000000000" pitchFamily="34" charset="-128"/>
            </a:endParaRPr>
          </a:p>
        </p:txBody>
      </p:sp>
    </p:spTree>
    <p:extLst>
      <p:ext uri="{BB962C8B-B14F-4D97-AF65-F5344CB8AC3E}">
        <p14:creationId xmlns:p14="http://schemas.microsoft.com/office/powerpoint/2010/main" val="3156467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06997" y="228600"/>
            <a:ext cx="12115800" cy="6477000"/>
          </a:xfrm>
          <a:prstGeom prst="rect">
            <a:avLst/>
          </a:prstGeom>
          <a:noFill/>
          <a:ln w="9525">
            <a:noFill/>
            <a:miter lim="800000"/>
            <a:headEnd/>
            <a:tailEnd/>
          </a:ln>
          <a:effectLst/>
        </p:spPr>
      </p:pic>
      <p:sp>
        <p:nvSpPr>
          <p:cNvPr id="3" name="object 2"/>
          <p:cNvSpPr/>
          <p:nvPr/>
        </p:nvSpPr>
        <p:spPr>
          <a:xfrm>
            <a:off x="532765" y="4823461"/>
            <a:ext cx="11656060" cy="2034539"/>
          </a:xfrm>
          <a:custGeom>
            <a:avLst/>
            <a:gdLst/>
            <a:ahLst/>
            <a:cxnLst/>
            <a:rect l="l" t="t" r="r" b="b"/>
            <a:pathLst>
              <a:path w="11656060" h="2034540">
                <a:moveTo>
                  <a:pt x="11655552" y="531114"/>
                </a:moveTo>
                <a:lnTo>
                  <a:pt x="11608600" y="525894"/>
                </a:lnTo>
                <a:lnTo>
                  <a:pt x="11557483" y="528535"/>
                </a:lnTo>
                <a:lnTo>
                  <a:pt x="11505324" y="538302"/>
                </a:lnTo>
                <a:lnTo>
                  <a:pt x="11455248" y="554456"/>
                </a:lnTo>
                <a:lnTo>
                  <a:pt x="11410379" y="576262"/>
                </a:lnTo>
                <a:lnTo>
                  <a:pt x="11373866" y="602996"/>
                </a:lnTo>
                <a:lnTo>
                  <a:pt x="11336947" y="645388"/>
                </a:lnTo>
                <a:lnTo>
                  <a:pt x="11313389" y="692619"/>
                </a:lnTo>
                <a:lnTo>
                  <a:pt x="11303622" y="744258"/>
                </a:lnTo>
                <a:lnTo>
                  <a:pt x="11308080" y="799846"/>
                </a:lnTo>
                <a:lnTo>
                  <a:pt x="11309198" y="808647"/>
                </a:lnTo>
                <a:lnTo>
                  <a:pt x="11308969" y="815873"/>
                </a:lnTo>
                <a:lnTo>
                  <a:pt x="11307394" y="821982"/>
                </a:lnTo>
                <a:lnTo>
                  <a:pt x="11304524" y="827405"/>
                </a:lnTo>
                <a:lnTo>
                  <a:pt x="11301603" y="830834"/>
                </a:lnTo>
                <a:lnTo>
                  <a:pt x="11300841" y="830580"/>
                </a:lnTo>
                <a:lnTo>
                  <a:pt x="11288192" y="833132"/>
                </a:lnTo>
                <a:lnTo>
                  <a:pt x="11263440" y="838885"/>
                </a:lnTo>
                <a:lnTo>
                  <a:pt x="11250803" y="841502"/>
                </a:lnTo>
                <a:lnTo>
                  <a:pt x="11242993" y="674446"/>
                </a:lnTo>
                <a:lnTo>
                  <a:pt x="11240110" y="619493"/>
                </a:lnTo>
                <a:lnTo>
                  <a:pt x="11236706" y="564896"/>
                </a:lnTo>
                <a:lnTo>
                  <a:pt x="11242472" y="529793"/>
                </a:lnTo>
                <a:lnTo>
                  <a:pt x="11261750" y="509358"/>
                </a:lnTo>
                <a:lnTo>
                  <a:pt x="11286884" y="500659"/>
                </a:lnTo>
                <a:lnTo>
                  <a:pt x="11310239" y="500761"/>
                </a:lnTo>
                <a:lnTo>
                  <a:pt x="11361979" y="498665"/>
                </a:lnTo>
                <a:lnTo>
                  <a:pt x="11400041" y="479285"/>
                </a:lnTo>
                <a:lnTo>
                  <a:pt x="11428413" y="447598"/>
                </a:lnTo>
                <a:lnTo>
                  <a:pt x="11451082" y="408559"/>
                </a:lnTo>
                <a:lnTo>
                  <a:pt x="11483188" y="341782"/>
                </a:lnTo>
                <a:lnTo>
                  <a:pt x="11502606" y="310108"/>
                </a:lnTo>
                <a:lnTo>
                  <a:pt x="11529314" y="281940"/>
                </a:lnTo>
                <a:lnTo>
                  <a:pt x="11477955" y="277533"/>
                </a:lnTo>
                <a:lnTo>
                  <a:pt x="11431994" y="281711"/>
                </a:lnTo>
                <a:lnTo>
                  <a:pt x="11391722" y="294259"/>
                </a:lnTo>
                <a:lnTo>
                  <a:pt x="11357394" y="314985"/>
                </a:lnTo>
                <a:lnTo>
                  <a:pt x="11329302" y="343700"/>
                </a:lnTo>
                <a:lnTo>
                  <a:pt x="11307724" y="380187"/>
                </a:lnTo>
                <a:lnTo>
                  <a:pt x="11292942" y="424268"/>
                </a:lnTo>
                <a:lnTo>
                  <a:pt x="11285220" y="475742"/>
                </a:lnTo>
                <a:lnTo>
                  <a:pt x="11280750" y="491807"/>
                </a:lnTo>
                <a:lnTo>
                  <a:pt x="11271720" y="501129"/>
                </a:lnTo>
                <a:lnTo>
                  <a:pt x="11261217" y="505193"/>
                </a:lnTo>
                <a:lnTo>
                  <a:pt x="11252327" y="505460"/>
                </a:lnTo>
                <a:lnTo>
                  <a:pt x="11238230" y="504317"/>
                </a:lnTo>
                <a:lnTo>
                  <a:pt x="11241405" y="473964"/>
                </a:lnTo>
                <a:lnTo>
                  <a:pt x="11244174" y="441642"/>
                </a:lnTo>
                <a:lnTo>
                  <a:pt x="11246498" y="408089"/>
                </a:lnTo>
                <a:lnTo>
                  <a:pt x="11247882" y="376783"/>
                </a:lnTo>
                <a:lnTo>
                  <a:pt x="11247882" y="351155"/>
                </a:lnTo>
                <a:lnTo>
                  <a:pt x="11252962" y="346837"/>
                </a:lnTo>
                <a:lnTo>
                  <a:pt x="11259058" y="341122"/>
                </a:lnTo>
                <a:lnTo>
                  <a:pt x="11263503" y="334264"/>
                </a:lnTo>
                <a:lnTo>
                  <a:pt x="11276597" y="305612"/>
                </a:lnTo>
                <a:lnTo>
                  <a:pt x="11280724" y="276644"/>
                </a:lnTo>
                <a:lnTo>
                  <a:pt x="11277156" y="247434"/>
                </a:lnTo>
                <a:lnTo>
                  <a:pt x="11253318" y="191490"/>
                </a:lnTo>
                <a:lnTo>
                  <a:pt x="11218012" y="143484"/>
                </a:lnTo>
                <a:lnTo>
                  <a:pt x="11198225" y="120904"/>
                </a:lnTo>
                <a:lnTo>
                  <a:pt x="11185360" y="105600"/>
                </a:lnTo>
                <a:lnTo>
                  <a:pt x="11164253" y="71780"/>
                </a:lnTo>
                <a:lnTo>
                  <a:pt x="11151641" y="27813"/>
                </a:lnTo>
                <a:lnTo>
                  <a:pt x="11151426" y="14427"/>
                </a:lnTo>
                <a:lnTo>
                  <a:pt x="11153140" y="0"/>
                </a:lnTo>
                <a:lnTo>
                  <a:pt x="11142599" y="16852"/>
                </a:lnTo>
                <a:lnTo>
                  <a:pt x="11121390" y="68072"/>
                </a:lnTo>
                <a:lnTo>
                  <a:pt x="11108411" y="106070"/>
                </a:lnTo>
                <a:lnTo>
                  <a:pt x="11099635" y="144818"/>
                </a:lnTo>
                <a:lnTo>
                  <a:pt x="11095952" y="184378"/>
                </a:lnTo>
                <a:lnTo>
                  <a:pt x="11098276" y="224790"/>
                </a:lnTo>
                <a:lnTo>
                  <a:pt x="11121771" y="287870"/>
                </a:lnTo>
                <a:lnTo>
                  <a:pt x="11169269" y="335788"/>
                </a:lnTo>
                <a:lnTo>
                  <a:pt x="11212462" y="358152"/>
                </a:lnTo>
                <a:lnTo>
                  <a:pt x="11237595" y="361061"/>
                </a:lnTo>
                <a:lnTo>
                  <a:pt x="11234928" y="366268"/>
                </a:lnTo>
                <a:lnTo>
                  <a:pt x="11229289" y="417791"/>
                </a:lnTo>
                <a:lnTo>
                  <a:pt x="11219307" y="482219"/>
                </a:lnTo>
                <a:lnTo>
                  <a:pt x="11216005" y="499999"/>
                </a:lnTo>
                <a:lnTo>
                  <a:pt x="11209909" y="497078"/>
                </a:lnTo>
                <a:lnTo>
                  <a:pt x="11206480" y="493903"/>
                </a:lnTo>
                <a:lnTo>
                  <a:pt x="11204194" y="489077"/>
                </a:lnTo>
                <a:lnTo>
                  <a:pt x="11203813" y="481965"/>
                </a:lnTo>
                <a:lnTo>
                  <a:pt x="11194415" y="431292"/>
                </a:lnTo>
                <a:lnTo>
                  <a:pt x="11172000" y="391756"/>
                </a:lnTo>
                <a:lnTo>
                  <a:pt x="11139729" y="360692"/>
                </a:lnTo>
                <a:lnTo>
                  <a:pt x="11100765" y="335394"/>
                </a:lnTo>
                <a:lnTo>
                  <a:pt x="11058271" y="313182"/>
                </a:lnTo>
                <a:lnTo>
                  <a:pt x="11015155" y="293547"/>
                </a:lnTo>
                <a:lnTo>
                  <a:pt x="10972952" y="273011"/>
                </a:lnTo>
                <a:lnTo>
                  <a:pt x="10935462" y="246024"/>
                </a:lnTo>
                <a:lnTo>
                  <a:pt x="10906506" y="207010"/>
                </a:lnTo>
                <a:lnTo>
                  <a:pt x="10900004" y="254279"/>
                </a:lnTo>
                <a:lnTo>
                  <a:pt x="10901070" y="301586"/>
                </a:lnTo>
                <a:lnTo>
                  <a:pt x="10909110" y="347814"/>
                </a:lnTo>
                <a:lnTo>
                  <a:pt x="10923575" y="391845"/>
                </a:lnTo>
                <a:lnTo>
                  <a:pt x="10943895" y="432574"/>
                </a:lnTo>
                <a:lnTo>
                  <a:pt x="10969498" y="468858"/>
                </a:lnTo>
                <a:lnTo>
                  <a:pt x="10999826" y="499579"/>
                </a:lnTo>
                <a:lnTo>
                  <a:pt x="11034293" y="523633"/>
                </a:lnTo>
                <a:lnTo>
                  <a:pt x="11072368" y="539877"/>
                </a:lnTo>
                <a:lnTo>
                  <a:pt x="11124527" y="547992"/>
                </a:lnTo>
                <a:lnTo>
                  <a:pt x="11141202" y="546100"/>
                </a:lnTo>
                <a:lnTo>
                  <a:pt x="11175911" y="544474"/>
                </a:lnTo>
                <a:lnTo>
                  <a:pt x="11195812" y="556298"/>
                </a:lnTo>
                <a:lnTo>
                  <a:pt x="11204842" y="578650"/>
                </a:lnTo>
                <a:lnTo>
                  <a:pt x="11206988" y="608584"/>
                </a:lnTo>
                <a:lnTo>
                  <a:pt x="11206988" y="882142"/>
                </a:lnTo>
                <a:lnTo>
                  <a:pt x="11188192" y="870775"/>
                </a:lnTo>
                <a:lnTo>
                  <a:pt x="11176432" y="858088"/>
                </a:lnTo>
                <a:lnTo>
                  <a:pt x="11171733" y="844537"/>
                </a:lnTo>
                <a:lnTo>
                  <a:pt x="11174095" y="830580"/>
                </a:lnTo>
                <a:lnTo>
                  <a:pt x="11186452" y="776719"/>
                </a:lnTo>
                <a:lnTo>
                  <a:pt x="11177816" y="729005"/>
                </a:lnTo>
                <a:lnTo>
                  <a:pt x="11153635" y="685977"/>
                </a:lnTo>
                <a:lnTo>
                  <a:pt x="11119358" y="646176"/>
                </a:lnTo>
                <a:lnTo>
                  <a:pt x="11089259" y="619099"/>
                </a:lnTo>
                <a:lnTo>
                  <a:pt x="11055947" y="596150"/>
                </a:lnTo>
                <a:lnTo>
                  <a:pt x="11020298" y="576707"/>
                </a:lnTo>
                <a:lnTo>
                  <a:pt x="10983214" y="560197"/>
                </a:lnTo>
                <a:lnTo>
                  <a:pt x="10941075" y="542912"/>
                </a:lnTo>
                <a:lnTo>
                  <a:pt x="10899877" y="524065"/>
                </a:lnTo>
                <a:lnTo>
                  <a:pt x="10860507" y="501573"/>
                </a:lnTo>
                <a:lnTo>
                  <a:pt x="10823880" y="473367"/>
                </a:lnTo>
                <a:lnTo>
                  <a:pt x="10790911" y="437337"/>
                </a:lnTo>
                <a:lnTo>
                  <a:pt x="10762488" y="391414"/>
                </a:lnTo>
                <a:lnTo>
                  <a:pt x="10765892" y="443953"/>
                </a:lnTo>
                <a:lnTo>
                  <a:pt x="10769892" y="494525"/>
                </a:lnTo>
                <a:lnTo>
                  <a:pt x="10775277" y="543267"/>
                </a:lnTo>
                <a:lnTo>
                  <a:pt x="10782846" y="590321"/>
                </a:lnTo>
                <a:lnTo>
                  <a:pt x="10793400" y="635838"/>
                </a:lnTo>
                <a:lnTo>
                  <a:pt x="10807725" y="679932"/>
                </a:lnTo>
                <a:lnTo>
                  <a:pt x="10826623" y="722757"/>
                </a:lnTo>
                <a:lnTo>
                  <a:pt x="10851934" y="764159"/>
                </a:lnTo>
                <a:lnTo>
                  <a:pt x="10881805" y="800163"/>
                </a:lnTo>
                <a:lnTo>
                  <a:pt x="10915764" y="830389"/>
                </a:lnTo>
                <a:lnTo>
                  <a:pt x="10953394" y="854417"/>
                </a:lnTo>
                <a:lnTo>
                  <a:pt x="10994250" y="871855"/>
                </a:lnTo>
                <a:lnTo>
                  <a:pt x="11037888" y="882307"/>
                </a:lnTo>
                <a:lnTo>
                  <a:pt x="11083887" y="885355"/>
                </a:lnTo>
                <a:lnTo>
                  <a:pt x="11131804" y="880618"/>
                </a:lnTo>
                <a:lnTo>
                  <a:pt x="11151692" y="879259"/>
                </a:lnTo>
                <a:lnTo>
                  <a:pt x="11178794" y="908685"/>
                </a:lnTo>
                <a:lnTo>
                  <a:pt x="11189792" y="953452"/>
                </a:lnTo>
                <a:lnTo>
                  <a:pt x="11191367" y="999350"/>
                </a:lnTo>
                <a:lnTo>
                  <a:pt x="11181715" y="1331976"/>
                </a:lnTo>
                <a:lnTo>
                  <a:pt x="11190859" y="1331976"/>
                </a:lnTo>
                <a:lnTo>
                  <a:pt x="11190859" y="1567027"/>
                </a:lnTo>
                <a:lnTo>
                  <a:pt x="11186122" y="1613928"/>
                </a:lnTo>
                <a:lnTo>
                  <a:pt x="11186071" y="1614449"/>
                </a:lnTo>
                <a:lnTo>
                  <a:pt x="11172317" y="1658708"/>
                </a:lnTo>
                <a:lnTo>
                  <a:pt x="11150676" y="1698586"/>
                </a:lnTo>
                <a:lnTo>
                  <a:pt x="11121962" y="1733410"/>
                </a:lnTo>
                <a:lnTo>
                  <a:pt x="11087138" y="1762137"/>
                </a:lnTo>
                <a:lnTo>
                  <a:pt x="11047159" y="1783842"/>
                </a:lnTo>
                <a:lnTo>
                  <a:pt x="11002975" y="1797545"/>
                </a:lnTo>
                <a:lnTo>
                  <a:pt x="10955528" y="1802320"/>
                </a:lnTo>
                <a:lnTo>
                  <a:pt x="493763" y="1802320"/>
                </a:lnTo>
                <a:lnTo>
                  <a:pt x="493763" y="1759292"/>
                </a:lnTo>
                <a:lnTo>
                  <a:pt x="485228" y="1723745"/>
                </a:lnTo>
                <a:lnTo>
                  <a:pt x="461746" y="1694154"/>
                </a:lnTo>
                <a:lnTo>
                  <a:pt x="438264" y="1680273"/>
                </a:lnTo>
                <a:lnTo>
                  <a:pt x="426580" y="1673364"/>
                </a:lnTo>
                <a:lnTo>
                  <a:pt x="382955" y="1664208"/>
                </a:lnTo>
                <a:lnTo>
                  <a:pt x="288912" y="1659267"/>
                </a:lnTo>
                <a:lnTo>
                  <a:pt x="288912" y="1686915"/>
                </a:lnTo>
                <a:lnTo>
                  <a:pt x="288912" y="1973211"/>
                </a:lnTo>
                <a:lnTo>
                  <a:pt x="284784" y="1977326"/>
                </a:lnTo>
                <a:lnTo>
                  <a:pt x="274599" y="1977326"/>
                </a:lnTo>
                <a:lnTo>
                  <a:pt x="270471" y="1973211"/>
                </a:lnTo>
                <a:lnTo>
                  <a:pt x="270471" y="1686915"/>
                </a:lnTo>
                <a:lnTo>
                  <a:pt x="271500" y="1684629"/>
                </a:lnTo>
                <a:lnTo>
                  <a:pt x="273177" y="1682965"/>
                </a:lnTo>
                <a:lnTo>
                  <a:pt x="279692" y="1680273"/>
                </a:lnTo>
                <a:lnTo>
                  <a:pt x="286207" y="1682965"/>
                </a:lnTo>
                <a:lnTo>
                  <a:pt x="287883" y="1684629"/>
                </a:lnTo>
                <a:lnTo>
                  <a:pt x="288912" y="1686915"/>
                </a:lnTo>
                <a:lnTo>
                  <a:pt x="288912" y="1659267"/>
                </a:lnTo>
                <a:lnTo>
                  <a:pt x="249885" y="1657223"/>
                </a:lnTo>
                <a:lnTo>
                  <a:pt x="249885" y="1686915"/>
                </a:lnTo>
                <a:lnTo>
                  <a:pt x="249885" y="1973211"/>
                </a:lnTo>
                <a:lnTo>
                  <a:pt x="245757" y="1977326"/>
                </a:lnTo>
                <a:lnTo>
                  <a:pt x="235572" y="1977326"/>
                </a:lnTo>
                <a:lnTo>
                  <a:pt x="231444" y="1973211"/>
                </a:lnTo>
                <a:lnTo>
                  <a:pt x="231444" y="1686915"/>
                </a:lnTo>
                <a:lnTo>
                  <a:pt x="232473" y="1684629"/>
                </a:lnTo>
                <a:lnTo>
                  <a:pt x="234149" y="1682965"/>
                </a:lnTo>
                <a:lnTo>
                  <a:pt x="240665" y="1680273"/>
                </a:lnTo>
                <a:lnTo>
                  <a:pt x="247192" y="1682965"/>
                </a:lnTo>
                <a:lnTo>
                  <a:pt x="248856" y="1684629"/>
                </a:lnTo>
                <a:lnTo>
                  <a:pt x="249885" y="1686915"/>
                </a:lnTo>
                <a:lnTo>
                  <a:pt x="249885" y="1657223"/>
                </a:lnTo>
                <a:lnTo>
                  <a:pt x="210870" y="1655178"/>
                </a:lnTo>
                <a:lnTo>
                  <a:pt x="210870" y="1686915"/>
                </a:lnTo>
                <a:lnTo>
                  <a:pt x="210870" y="1973211"/>
                </a:lnTo>
                <a:lnTo>
                  <a:pt x="206743" y="1977326"/>
                </a:lnTo>
                <a:lnTo>
                  <a:pt x="196557" y="1977326"/>
                </a:lnTo>
                <a:lnTo>
                  <a:pt x="192417" y="1973211"/>
                </a:lnTo>
                <a:lnTo>
                  <a:pt x="192430" y="1686915"/>
                </a:lnTo>
                <a:lnTo>
                  <a:pt x="193459" y="1684629"/>
                </a:lnTo>
                <a:lnTo>
                  <a:pt x="195122" y="1682965"/>
                </a:lnTo>
                <a:lnTo>
                  <a:pt x="201650" y="1680273"/>
                </a:lnTo>
                <a:lnTo>
                  <a:pt x="208165" y="1682965"/>
                </a:lnTo>
                <a:lnTo>
                  <a:pt x="209829" y="1684629"/>
                </a:lnTo>
                <a:lnTo>
                  <a:pt x="210870" y="1686915"/>
                </a:lnTo>
                <a:lnTo>
                  <a:pt x="210870" y="1655178"/>
                </a:lnTo>
                <a:lnTo>
                  <a:pt x="156210" y="1652295"/>
                </a:lnTo>
                <a:lnTo>
                  <a:pt x="156210" y="1629321"/>
                </a:lnTo>
                <a:lnTo>
                  <a:pt x="149923" y="1623060"/>
                </a:lnTo>
                <a:lnTo>
                  <a:pt x="134429" y="1623060"/>
                </a:lnTo>
                <a:lnTo>
                  <a:pt x="128143" y="1629321"/>
                </a:lnTo>
                <a:lnTo>
                  <a:pt x="128143" y="1701977"/>
                </a:lnTo>
                <a:lnTo>
                  <a:pt x="27063" y="1701977"/>
                </a:lnTo>
                <a:lnTo>
                  <a:pt x="16522" y="1704098"/>
                </a:lnTo>
                <a:lnTo>
                  <a:pt x="7924" y="1709877"/>
                </a:lnTo>
                <a:lnTo>
                  <a:pt x="2120" y="1718449"/>
                </a:lnTo>
                <a:lnTo>
                  <a:pt x="0" y="1728939"/>
                </a:lnTo>
                <a:lnTo>
                  <a:pt x="2120" y="1739442"/>
                </a:lnTo>
                <a:lnTo>
                  <a:pt x="7924" y="1748015"/>
                </a:lnTo>
                <a:lnTo>
                  <a:pt x="16522" y="1753806"/>
                </a:lnTo>
                <a:lnTo>
                  <a:pt x="27063" y="1755914"/>
                </a:lnTo>
                <a:lnTo>
                  <a:pt x="128143" y="1755914"/>
                </a:lnTo>
                <a:lnTo>
                  <a:pt x="128143" y="1901685"/>
                </a:lnTo>
                <a:lnTo>
                  <a:pt x="27063" y="1901685"/>
                </a:lnTo>
                <a:lnTo>
                  <a:pt x="16522" y="1903806"/>
                </a:lnTo>
                <a:lnTo>
                  <a:pt x="7924" y="1909597"/>
                </a:lnTo>
                <a:lnTo>
                  <a:pt x="2120" y="1918169"/>
                </a:lnTo>
                <a:lnTo>
                  <a:pt x="0" y="1928660"/>
                </a:lnTo>
                <a:lnTo>
                  <a:pt x="2120" y="1939163"/>
                </a:lnTo>
                <a:lnTo>
                  <a:pt x="7924" y="1947722"/>
                </a:lnTo>
                <a:lnTo>
                  <a:pt x="16522" y="1953514"/>
                </a:lnTo>
                <a:lnTo>
                  <a:pt x="27063" y="1955622"/>
                </a:lnTo>
                <a:lnTo>
                  <a:pt x="128143" y="1955622"/>
                </a:lnTo>
                <a:lnTo>
                  <a:pt x="128143" y="2028278"/>
                </a:lnTo>
                <a:lnTo>
                  <a:pt x="134429" y="2034540"/>
                </a:lnTo>
                <a:lnTo>
                  <a:pt x="149923" y="2034540"/>
                </a:lnTo>
                <a:lnTo>
                  <a:pt x="156210" y="2028278"/>
                </a:lnTo>
                <a:lnTo>
                  <a:pt x="156210" y="2007311"/>
                </a:lnTo>
                <a:lnTo>
                  <a:pt x="382955" y="1995385"/>
                </a:lnTo>
                <a:lnTo>
                  <a:pt x="426580" y="1986241"/>
                </a:lnTo>
                <a:lnTo>
                  <a:pt x="441655" y="1977326"/>
                </a:lnTo>
                <a:lnTo>
                  <a:pt x="461746" y="1965464"/>
                </a:lnTo>
                <a:lnTo>
                  <a:pt x="485228" y="1935873"/>
                </a:lnTo>
                <a:lnTo>
                  <a:pt x="493763" y="1900313"/>
                </a:lnTo>
                <a:lnTo>
                  <a:pt x="493763" y="1884489"/>
                </a:lnTo>
                <a:lnTo>
                  <a:pt x="10955350" y="1884489"/>
                </a:lnTo>
                <a:lnTo>
                  <a:pt x="11002442" y="1881035"/>
                </a:lnTo>
                <a:lnTo>
                  <a:pt x="11047235" y="1871040"/>
                </a:lnTo>
                <a:lnTo>
                  <a:pt x="11089386" y="1854974"/>
                </a:lnTo>
                <a:lnTo>
                  <a:pt x="11128426" y="1833333"/>
                </a:lnTo>
                <a:lnTo>
                  <a:pt x="11163846" y="1806613"/>
                </a:lnTo>
                <a:lnTo>
                  <a:pt x="11195152" y="1775294"/>
                </a:lnTo>
                <a:lnTo>
                  <a:pt x="11221885" y="1739874"/>
                </a:lnTo>
                <a:lnTo>
                  <a:pt x="11243513" y="1700847"/>
                </a:lnTo>
                <a:lnTo>
                  <a:pt x="11259579" y="1658708"/>
                </a:lnTo>
                <a:lnTo>
                  <a:pt x="11269459" y="1614449"/>
                </a:lnTo>
                <a:lnTo>
                  <a:pt x="11269586" y="1613928"/>
                </a:lnTo>
                <a:lnTo>
                  <a:pt x="11273015" y="1567027"/>
                </a:lnTo>
                <a:lnTo>
                  <a:pt x="11273028" y="1331976"/>
                </a:lnTo>
                <a:lnTo>
                  <a:pt x="11262360" y="1331976"/>
                </a:lnTo>
                <a:lnTo>
                  <a:pt x="11249279" y="949325"/>
                </a:lnTo>
                <a:lnTo>
                  <a:pt x="11249050" y="912901"/>
                </a:lnTo>
                <a:lnTo>
                  <a:pt x="11255896" y="881748"/>
                </a:lnTo>
                <a:lnTo>
                  <a:pt x="11273904" y="857046"/>
                </a:lnTo>
                <a:lnTo>
                  <a:pt x="11307191" y="839978"/>
                </a:lnTo>
                <a:lnTo>
                  <a:pt x="11306937" y="838581"/>
                </a:lnTo>
                <a:lnTo>
                  <a:pt x="11314176" y="837692"/>
                </a:lnTo>
                <a:lnTo>
                  <a:pt x="11328819" y="829919"/>
                </a:lnTo>
                <a:lnTo>
                  <a:pt x="11336693" y="827798"/>
                </a:lnTo>
                <a:lnTo>
                  <a:pt x="11392941" y="838301"/>
                </a:lnTo>
                <a:lnTo>
                  <a:pt x="11432896" y="828014"/>
                </a:lnTo>
                <a:lnTo>
                  <a:pt x="11467592" y="803668"/>
                </a:lnTo>
                <a:lnTo>
                  <a:pt x="11499088" y="770255"/>
                </a:lnTo>
                <a:lnTo>
                  <a:pt x="11538737" y="706932"/>
                </a:lnTo>
                <a:lnTo>
                  <a:pt x="11567922" y="638937"/>
                </a:lnTo>
                <a:lnTo>
                  <a:pt x="11583378" y="606894"/>
                </a:lnTo>
                <a:lnTo>
                  <a:pt x="11602352" y="577367"/>
                </a:lnTo>
                <a:lnTo>
                  <a:pt x="11626012" y="551662"/>
                </a:lnTo>
                <a:lnTo>
                  <a:pt x="11655552" y="531114"/>
                </a:lnTo>
                <a:close/>
              </a:path>
            </a:pathLst>
          </a:custGeom>
          <a:solidFill>
            <a:srgbClr val="B4DD95"/>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760412" y="1600200"/>
            <a:ext cx="10744200" cy="4903681"/>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8685212" y="349919"/>
            <a:ext cx="2743200" cy="1792323"/>
          </a:xfrm>
          <a:prstGeom prst="rect">
            <a:avLst/>
          </a:prstGeom>
          <a:noFill/>
          <a:ln w="9525">
            <a:noFill/>
            <a:miter lim="800000"/>
            <a:headEnd/>
            <a:tailEnd/>
          </a:ln>
          <a:effectLst/>
        </p:spPr>
      </p:pic>
      <p:sp>
        <p:nvSpPr>
          <p:cNvPr id="4" name="object 2"/>
          <p:cNvSpPr/>
          <p:nvPr/>
        </p:nvSpPr>
        <p:spPr>
          <a:xfrm>
            <a:off x="532765" y="4823461"/>
            <a:ext cx="11656060" cy="2034539"/>
          </a:xfrm>
          <a:custGeom>
            <a:avLst/>
            <a:gdLst/>
            <a:ahLst/>
            <a:cxnLst/>
            <a:rect l="l" t="t" r="r" b="b"/>
            <a:pathLst>
              <a:path w="11656060" h="2034540">
                <a:moveTo>
                  <a:pt x="11655552" y="531114"/>
                </a:moveTo>
                <a:lnTo>
                  <a:pt x="11608600" y="525894"/>
                </a:lnTo>
                <a:lnTo>
                  <a:pt x="11557483" y="528535"/>
                </a:lnTo>
                <a:lnTo>
                  <a:pt x="11505324" y="538302"/>
                </a:lnTo>
                <a:lnTo>
                  <a:pt x="11455248" y="554456"/>
                </a:lnTo>
                <a:lnTo>
                  <a:pt x="11410379" y="576262"/>
                </a:lnTo>
                <a:lnTo>
                  <a:pt x="11373866" y="602996"/>
                </a:lnTo>
                <a:lnTo>
                  <a:pt x="11336947" y="645388"/>
                </a:lnTo>
                <a:lnTo>
                  <a:pt x="11313389" y="692619"/>
                </a:lnTo>
                <a:lnTo>
                  <a:pt x="11303622" y="744258"/>
                </a:lnTo>
                <a:lnTo>
                  <a:pt x="11308080" y="799846"/>
                </a:lnTo>
                <a:lnTo>
                  <a:pt x="11309198" y="808647"/>
                </a:lnTo>
                <a:lnTo>
                  <a:pt x="11308969" y="815873"/>
                </a:lnTo>
                <a:lnTo>
                  <a:pt x="11307394" y="821982"/>
                </a:lnTo>
                <a:lnTo>
                  <a:pt x="11304524" y="827405"/>
                </a:lnTo>
                <a:lnTo>
                  <a:pt x="11301603" y="830834"/>
                </a:lnTo>
                <a:lnTo>
                  <a:pt x="11300841" y="830580"/>
                </a:lnTo>
                <a:lnTo>
                  <a:pt x="11288192" y="833132"/>
                </a:lnTo>
                <a:lnTo>
                  <a:pt x="11263440" y="838885"/>
                </a:lnTo>
                <a:lnTo>
                  <a:pt x="11250803" y="841502"/>
                </a:lnTo>
                <a:lnTo>
                  <a:pt x="11242993" y="674446"/>
                </a:lnTo>
                <a:lnTo>
                  <a:pt x="11240110" y="619493"/>
                </a:lnTo>
                <a:lnTo>
                  <a:pt x="11236706" y="564896"/>
                </a:lnTo>
                <a:lnTo>
                  <a:pt x="11242472" y="529793"/>
                </a:lnTo>
                <a:lnTo>
                  <a:pt x="11261750" y="509358"/>
                </a:lnTo>
                <a:lnTo>
                  <a:pt x="11286884" y="500659"/>
                </a:lnTo>
                <a:lnTo>
                  <a:pt x="11310239" y="500761"/>
                </a:lnTo>
                <a:lnTo>
                  <a:pt x="11361979" y="498665"/>
                </a:lnTo>
                <a:lnTo>
                  <a:pt x="11400041" y="479285"/>
                </a:lnTo>
                <a:lnTo>
                  <a:pt x="11428413" y="447598"/>
                </a:lnTo>
                <a:lnTo>
                  <a:pt x="11451082" y="408559"/>
                </a:lnTo>
                <a:lnTo>
                  <a:pt x="11483188" y="341782"/>
                </a:lnTo>
                <a:lnTo>
                  <a:pt x="11502606" y="310108"/>
                </a:lnTo>
                <a:lnTo>
                  <a:pt x="11529314" y="281940"/>
                </a:lnTo>
                <a:lnTo>
                  <a:pt x="11477955" y="277533"/>
                </a:lnTo>
                <a:lnTo>
                  <a:pt x="11431994" y="281711"/>
                </a:lnTo>
                <a:lnTo>
                  <a:pt x="11391722" y="294259"/>
                </a:lnTo>
                <a:lnTo>
                  <a:pt x="11357394" y="314985"/>
                </a:lnTo>
                <a:lnTo>
                  <a:pt x="11329302" y="343700"/>
                </a:lnTo>
                <a:lnTo>
                  <a:pt x="11307724" y="380187"/>
                </a:lnTo>
                <a:lnTo>
                  <a:pt x="11292942" y="424268"/>
                </a:lnTo>
                <a:lnTo>
                  <a:pt x="11285220" y="475742"/>
                </a:lnTo>
                <a:lnTo>
                  <a:pt x="11280750" y="491807"/>
                </a:lnTo>
                <a:lnTo>
                  <a:pt x="11271720" y="501129"/>
                </a:lnTo>
                <a:lnTo>
                  <a:pt x="11261217" y="505193"/>
                </a:lnTo>
                <a:lnTo>
                  <a:pt x="11252327" y="505460"/>
                </a:lnTo>
                <a:lnTo>
                  <a:pt x="11238230" y="504317"/>
                </a:lnTo>
                <a:lnTo>
                  <a:pt x="11241405" y="473964"/>
                </a:lnTo>
                <a:lnTo>
                  <a:pt x="11244174" y="441642"/>
                </a:lnTo>
                <a:lnTo>
                  <a:pt x="11246498" y="408089"/>
                </a:lnTo>
                <a:lnTo>
                  <a:pt x="11247882" y="376783"/>
                </a:lnTo>
                <a:lnTo>
                  <a:pt x="11247882" y="351155"/>
                </a:lnTo>
                <a:lnTo>
                  <a:pt x="11252962" y="346837"/>
                </a:lnTo>
                <a:lnTo>
                  <a:pt x="11259058" y="341122"/>
                </a:lnTo>
                <a:lnTo>
                  <a:pt x="11263503" y="334264"/>
                </a:lnTo>
                <a:lnTo>
                  <a:pt x="11276597" y="305612"/>
                </a:lnTo>
                <a:lnTo>
                  <a:pt x="11280724" y="276644"/>
                </a:lnTo>
                <a:lnTo>
                  <a:pt x="11277156" y="247434"/>
                </a:lnTo>
                <a:lnTo>
                  <a:pt x="11253318" y="191490"/>
                </a:lnTo>
                <a:lnTo>
                  <a:pt x="11218012" y="143484"/>
                </a:lnTo>
                <a:lnTo>
                  <a:pt x="11198225" y="120904"/>
                </a:lnTo>
                <a:lnTo>
                  <a:pt x="11185360" y="105600"/>
                </a:lnTo>
                <a:lnTo>
                  <a:pt x="11164253" y="71780"/>
                </a:lnTo>
                <a:lnTo>
                  <a:pt x="11151641" y="27813"/>
                </a:lnTo>
                <a:lnTo>
                  <a:pt x="11151426" y="14427"/>
                </a:lnTo>
                <a:lnTo>
                  <a:pt x="11153140" y="0"/>
                </a:lnTo>
                <a:lnTo>
                  <a:pt x="11142599" y="16852"/>
                </a:lnTo>
                <a:lnTo>
                  <a:pt x="11121390" y="68072"/>
                </a:lnTo>
                <a:lnTo>
                  <a:pt x="11108411" y="106070"/>
                </a:lnTo>
                <a:lnTo>
                  <a:pt x="11099635" y="144818"/>
                </a:lnTo>
                <a:lnTo>
                  <a:pt x="11095952" y="184378"/>
                </a:lnTo>
                <a:lnTo>
                  <a:pt x="11098276" y="224790"/>
                </a:lnTo>
                <a:lnTo>
                  <a:pt x="11121771" y="287870"/>
                </a:lnTo>
                <a:lnTo>
                  <a:pt x="11169269" y="335788"/>
                </a:lnTo>
                <a:lnTo>
                  <a:pt x="11212462" y="358152"/>
                </a:lnTo>
                <a:lnTo>
                  <a:pt x="11237595" y="361061"/>
                </a:lnTo>
                <a:lnTo>
                  <a:pt x="11234928" y="366268"/>
                </a:lnTo>
                <a:lnTo>
                  <a:pt x="11229289" y="417791"/>
                </a:lnTo>
                <a:lnTo>
                  <a:pt x="11219307" y="482219"/>
                </a:lnTo>
                <a:lnTo>
                  <a:pt x="11216005" y="499999"/>
                </a:lnTo>
                <a:lnTo>
                  <a:pt x="11209909" y="497078"/>
                </a:lnTo>
                <a:lnTo>
                  <a:pt x="11206480" y="493903"/>
                </a:lnTo>
                <a:lnTo>
                  <a:pt x="11204194" y="489077"/>
                </a:lnTo>
                <a:lnTo>
                  <a:pt x="11203813" y="481965"/>
                </a:lnTo>
                <a:lnTo>
                  <a:pt x="11194415" y="431292"/>
                </a:lnTo>
                <a:lnTo>
                  <a:pt x="11172000" y="391756"/>
                </a:lnTo>
                <a:lnTo>
                  <a:pt x="11139729" y="360692"/>
                </a:lnTo>
                <a:lnTo>
                  <a:pt x="11100765" y="335394"/>
                </a:lnTo>
                <a:lnTo>
                  <a:pt x="11058271" y="313182"/>
                </a:lnTo>
                <a:lnTo>
                  <a:pt x="11015155" y="293547"/>
                </a:lnTo>
                <a:lnTo>
                  <a:pt x="10972952" y="273011"/>
                </a:lnTo>
                <a:lnTo>
                  <a:pt x="10935462" y="246024"/>
                </a:lnTo>
                <a:lnTo>
                  <a:pt x="10906506" y="207010"/>
                </a:lnTo>
                <a:lnTo>
                  <a:pt x="10900004" y="254279"/>
                </a:lnTo>
                <a:lnTo>
                  <a:pt x="10901070" y="301586"/>
                </a:lnTo>
                <a:lnTo>
                  <a:pt x="10909110" y="347814"/>
                </a:lnTo>
                <a:lnTo>
                  <a:pt x="10923575" y="391845"/>
                </a:lnTo>
                <a:lnTo>
                  <a:pt x="10943895" y="432574"/>
                </a:lnTo>
                <a:lnTo>
                  <a:pt x="10969498" y="468858"/>
                </a:lnTo>
                <a:lnTo>
                  <a:pt x="10999826" y="499579"/>
                </a:lnTo>
                <a:lnTo>
                  <a:pt x="11034293" y="523633"/>
                </a:lnTo>
                <a:lnTo>
                  <a:pt x="11072368" y="539877"/>
                </a:lnTo>
                <a:lnTo>
                  <a:pt x="11124527" y="547992"/>
                </a:lnTo>
                <a:lnTo>
                  <a:pt x="11141202" y="546100"/>
                </a:lnTo>
                <a:lnTo>
                  <a:pt x="11175911" y="544474"/>
                </a:lnTo>
                <a:lnTo>
                  <a:pt x="11195812" y="556298"/>
                </a:lnTo>
                <a:lnTo>
                  <a:pt x="11204842" y="578650"/>
                </a:lnTo>
                <a:lnTo>
                  <a:pt x="11206988" y="608584"/>
                </a:lnTo>
                <a:lnTo>
                  <a:pt x="11206988" y="882142"/>
                </a:lnTo>
                <a:lnTo>
                  <a:pt x="11188192" y="870775"/>
                </a:lnTo>
                <a:lnTo>
                  <a:pt x="11176432" y="858088"/>
                </a:lnTo>
                <a:lnTo>
                  <a:pt x="11171733" y="844537"/>
                </a:lnTo>
                <a:lnTo>
                  <a:pt x="11174095" y="830580"/>
                </a:lnTo>
                <a:lnTo>
                  <a:pt x="11186452" y="776719"/>
                </a:lnTo>
                <a:lnTo>
                  <a:pt x="11177816" y="729005"/>
                </a:lnTo>
                <a:lnTo>
                  <a:pt x="11153635" y="685977"/>
                </a:lnTo>
                <a:lnTo>
                  <a:pt x="11119358" y="646176"/>
                </a:lnTo>
                <a:lnTo>
                  <a:pt x="11089259" y="619099"/>
                </a:lnTo>
                <a:lnTo>
                  <a:pt x="11055947" y="596150"/>
                </a:lnTo>
                <a:lnTo>
                  <a:pt x="11020298" y="576707"/>
                </a:lnTo>
                <a:lnTo>
                  <a:pt x="10983214" y="560197"/>
                </a:lnTo>
                <a:lnTo>
                  <a:pt x="10941075" y="542912"/>
                </a:lnTo>
                <a:lnTo>
                  <a:pt x="10899877" y="524065"/>
                </a:lnTo>
                <a:lnTo>
                  <a:pt x="10860507" y="501573"/>
                </a:lnTo>
                <a:lnTo>
                  <a:pt x="10823880" y="473367"/>
                </a:lnTo>
                <a:lnTo>
                  <a:pt x="10790911" y="437337"/>
                </a:lnTo>
                <a:lnTo>
                  <a:pt x="10762488" y="391414"/>
                </a:lnTo>
                <a:lnTo>
                  <a:pt x="10765892" y="443953"/>
                </a:lnTo>
                <a:lnTo>
                  <a:pt x="10769892" y="494525"/>
                </a:lnTo>
                <a:lnTo>
                  <a:pt x="10775277" y="543267"/>
                </a:lnTo>
                <a:lnTo>
                  <a:pt x="10782846" y="590321"/>
                </a:lnTo>
                <a:lnTo>
                  <a:pt x="10793400" y="635838"/>
                </a:lnTo>
                <a:lnTo>
                  <a:pt x="10807725" y="679932"/>
                </a:lnTo>
                <a:lnTo>
                  <a:pt x="10826623" y="722757"/>
                </a:lnTo>
                <a:lnTo>
                  <a:pt x="10851934" y="764159"/>
                </a:lnTo>
                <a:lnTo>
                  <a:pt x="10881805" y="800163"/>
                </a:lnTo>
                <a:lnTo>
                  <a:pt x="10915764" y="830389"/>
                </a:lnTo>
                <a:lnTo>
                  <a:pt x="10953394" y="854417"/>
                </a:lnTo>
                <a:lnTo>
                  <a:pt x="10994250" y="871855"/>
                </a:lnTo>
                <a:lnTo>
                  <a:pt x="11037888" y="882307"/>
                </a:lnTo>
                <a:lnTo>
                  <a:pt x="11083887" y="885355"/>
                </a:lnTo>
                <a:lnTo>
                  <a:pt x="11131804" y="880618"/>
                </a:lnTo>
                <a:lnTo>
                  <a:pt x="11151692" y="879259"/>
                </a:lnTo>
                <a:lnTo>
                  <a:pt x="11178794" y="908685"/>
                </a:lnTo>
                <a:lnTo>
                  <a:pt x="11189792" y="953452"/>
                </a:lnTo>
                <a:lnTo>
                  <a:pt x="11191367" y="999350"/>
                </a:lnTo>
                <a:lnTo>
                  <a:pt x="11181715" y="1331976"/>
                </a:lnTo>
                <a:lnTo>
                  <a:pt x="11190859" y="1331976"/>
                </a:lnTo>
                <a:lnTo>
                  <a:pt x="11190859" y="1567027"/>
                </a:lnTo>
                <a:lnTo>
                  <a:pt x="11186122" y="1613928"/>
                </a:lnTo>
                <a:lnTo>
                  <a:pt x="11186071" y="1614449"/>
                </a:lnTo>
                <a:lnTo>
                  <a:pt x="11172317" y="1658708"/>
                </a:lnTo>
                <a:lnTo>
                  <a:pt x="11150676" y="1698586"/>
                </a:lnTo>
                <a:lnTo>
                  <a:pt x="11121962" y="1733410"/>
                </a:lnTo>
                <a:lnTo>
                  <a:pt x="11087138" y="1762137"/>
                </a:lnTo>
                <a:lnTo>
                  <a:pt x="11047159" y="1783842"/>
                </a:lnTo>
                <a:lnTo>
                  <a:pt x="11002975" y="1797545"/>
                </a:lnTo>
                <a:lnTo>
                  <a:pt x="10955528" y="1802320"/>
                </a:lnTo>
                <a:lnTo>
                  <a:pt x="493763" y="1802320"/>
                </a:lnTo>
                <a:lnTo>
                  <a:pt x="493763" y="1759292"/>
                </a:lnTo>
                <a:lnTo>
                  <a:pt x="485228" y="1723745"/>
                </a:lnTo>
                <a:lnTo>
                  <a:pt x="461746" y="1694154"/>
                </a:lnTo>
                <a:lnTo>
                  <a:pt x="438264" y="1680273"/>
                </a:lnTo>
                <a:lnTo>
                  <a:pt x="426580" y="1673364"/>
                </a:lnTo>
                <a:lnTo>
                  <a:pt x="382955" y="1664208"/>
                </a:lnTo>
                <a:lnTo>
                  <a:pt x="288912" y="1659267"/>
                </a:lnTo>
                <a:lnTo>
                  <a:pt x="288912" y="1686915"/>
                </a:lnTo>
                <a:lnTo>
                  <a:pt x="288912" y="1973211"/>
                </a:lnTo>
                <a:lnTo>
                  <a:pt x="284784" y="1977326"/>
                </a:lnTo>
                <a:lnTo>
                  <a:pt x="274599" y="1977326"/>
                </a:lnTo>
                <a:lnTo>
                  <a:pt x="270471" y="1973211"/>
                </a:lnTo>
                <a:lnTo>
                  <a:pt x="270471" y="1686915"/>
                </a:lnTo>
                <a:lnTo>
                  <a:pt x="271500" y="1684629"/>
                </a:lnTo>
                <a:lnTo>
                  <a:pt x="273177" y="1682965"/>
                </a:lnTo>
                <a:lnTo>
                  <a:pt x="279692" y="1680273"/>
                </a:lnTo>
                <a:lnTo>
                  <a:pt x="286207" y="1682965"/>
                </a:lnTo>
                <a:lnTo>
                  <a:pt x="287883" y="1684629"/>
                </a:lnTo>
                <a:lnTo>
                  <a:pt x="288912" y="1686915"/>
                </a:lnTo>
                <a:lnTo>
                  <a:pt x="288912" y="1659267"/>
                </a:lnTo>
                <a:lnTo>
                  <a:pt x="249885" y="1657223"/>
                </a:lnTo>
                <a:lnTo>
                  <a:pt x="249885" y="1686915"/>
                </a:lnTo>
                <a:lnTo>
                  <a:pt x="249885" y="1973211"/>
                </a:lnTo>
                <a:lnTo>
                  <a:pt x="245757" y="1977326"/>
                </a:lnTo>
                <a:lnTo>
                  <a:pt x="235572" y="1977326"/>
                </a:lnTo>
                <a:lnTo>
                  <a:pt x="231444" y="1973211"/>
                </a:lnTo>
                <a:lnTo>
                  <a:pt x="231444" y="1686915"/>
                </a:lnTo>
                <a:lnTo>
                  <a:pt x="232473" y="1684629"/>
                </a:lnTo>
                <a:lnTo>
                  <a:pt x="234149" y="1682965"/>
                </a:lnTo>
                <a:lnTo>
                  <a:pt x="240665" y="1680273"/>
                </a:lnTo>
                <a:lnTo>
                  <a:pt x="247192" y="1682965"/>
                </a:lnTo>
                <a:lnTo>
                  <a:pt x="248856" y="1684629"/>
                </a:lnTo>
                <a:lnTo>
                  <a:pt x="249885" y="1686915"/>
                </a:lnTo>
                <a:lnTo>
                  <a:pt x="249885" y="1657223"/>
                </a:lnTo>
                <a:lnTo>
                  <a:pt x="210870" y="1655178"/>
                </a:lnTo>
                <a:lnTo>
                  <a:pt x="210870" y="1686915"/>
                </a:lnTo>
                <a:lnTo>
                  <a:pt x="210870" y="1973211"/>
                </a:lnTo>
                <a:lnTo>
                  <a:pt x="206743" y="1977326"/>
                </a:lnTo>
                <a:lnTo>
                  <a:pt x="196557" y="1977326"/>
                </a:lnTo>
                <a:lnTo>
                  <a:pt x="192417" y="1973211"/>
                </a:lnTo>
                <a:lnTo>
                  <a:pt x="192430" y="1686915"/>
                </a:lnTo>
                <a:lnTo>
                  <a:pt x="193459" y="1684629"/>
                </a:lnTo>
                <a:lnTo>
                  <a:pt x="195122" y="1682965"/>
                </a:lnTo>
                <a:lnTo>
                  <a:pt x="201650" y="1680273"/>
                </a:lnTo>
                <a:lnTo>
                  <a:pt x="208165" y="1682965"/>
                </a:lnTo>
                <a:lnTo>
                  <a:pt x="209829" y="1684629"/>
                </a:lnTo>
                <a:lnTo>
                  <a:pt x="210870" y="1686915"/>
                </a:lnTo>
                <a:lnTo>
                  <a:pt x="210870" y="1655178"/>
                </a:lnTo>
                <a:lnTo>
                  <a:pt x="156210" y="1652295"/>
                </a:lnTo>
                <a:lnTo>
                  <a:pt x="156210" y="1629321"/>
                </a:lnTo>
                <a:lnTo>
                  <a:pt x="149923" y="1623060"/>
                </a:lnTo>
                <a:lnTo>
                  <a:pt x="134429" y="1623060"/>
                </a:lnTo>
                <a:lnTo>
                  <a:pt x="128143" y="1629321"/>
                </a:lnTo>
                <a:lnTo>
                  <a:pt x="128143" y="1701977"/>
                </a:lnTo>
                <a:lnTo>
                  <a:pt x="27063" y="1701977"/>
                </a:lnTo>
                <a:lnTo>
                  <a:pt x="16522" y="1704098"/>
                </a:lnTo>
                <a:lnTo>
                  <a:pt x="7924" y="1709877"/>
                </a:lnTo>
                <a:lnTo>
                  <a:pt x="2120" y="1718449"/>
                </a:lnTo>
                <a:lnTo>
                  <a:pt x="0" y="1728939"/>
                </a:lnTo>
                <a:lnTo>
                  <a:pt x="2120" y="1739442"/>
                </a:lnTo>
                <a:lnTo>
                  <a:pt x="7924" y="1748015"/>
                </a:lnTo>
                <a:lnTo>
                  <a:pt x="16522" y="1753806"/>
                </a:lnTo>
                <a:lnTo>
                  <a:pt x="27063" y="1755914"/>
                </a:lnTo>
                <a:lnTo>
                  <a:pt x="128143" y="1755914"/>
                </a:lnTo>
                <a:lnTo>
                  <a:pt x="128143" y="1901685"/>
                </a:lnTo>
                <a:lnTo>
                  <a:pt x="27063" y="1901685"/>
                </a:lnTo>
                <a:lnTo>
                  <a:pt x="16522" y="1903806"/>
                </a:lnTo>
                <a:lnTo>
                  <a:pt x="7924" y="1909597"/>
                </a:lnTo>
                <a:lnTo>
                  <a:pt x="2120" y="1918169"/>
                </a:lnTo>
                <a:lnTo>
                  <a:pt x="0" y="1928660"/>
                </a:lnTo>
                <a:lnTo>
                  <a:pt x="2120" y="1939163"/>
                </a:lnTo>
                <a:lnTo>
                  <a:pt x="7924" y="1947722"/>
                </a:lnTo>
                <a:lnTo>
                  <a:pt x="16522" y="1953514"/>
                </a:lnTo>
                <a:lnTo>
                  <a:pt x="27063" y="1955622"/>
                </a:lnTo>
                <a:lnTo>
                  <a:pt x="128143" y="1955622"/>
                </a:lnTo>
                <a:lnTo>
                  <a:pt x="128143" y="2028278"/>
                </a:lnTo>
                <a:lnTo>
                  <a:pt x="134429" y="2034540"/>
                </a:lnTo>
                <a:lnTo>
                  <a:pt x="149923" y="2034540"/>
                </a:lnTo>
                <a:lnTo>
                  <a:pt x="156210" y="2028278"/>
                </a:lnTo>
                <a:lnTo>
                  <a:pt x="156210" y="2007311"/>
                </a:lnTo>
                <a:lnTo>
                  <a:pt x="382955" y="1995385"/>
                </a:lnTo>
                <a:lnTo>
                  <a:pt x="426580" y="1986241"/>
                </a:lnTo>
                <a:lnTo>
                  <a:pt x="441655" y="1977326"/>
                </a:lnTo>
                <a:lnTo>
                  <a:pt x="461746" y="1965464"/>
                </a:lnTo>
                <a:lnTo>
                  <a:pt x="485228" y="1935873"/>
                </a:lnTo>
                <a:lnTo>
                  <a:pt x="493763" y="1900313"/>
                </a:lnTo>
                <a:lnTo>
                  <a:pt x="493763" y="1884489"/>
                </a:lnTo>
                <a:lnTo>
                  <a:pt x="10955350" y="1884489"/>
                </a:lnTo>
                <a:lnTo>
                  <a:pt x="11002442" y="1881035"/>
                </a:lnTo>
                <a:lnTo>
                  <a:pt x="11047235" y="1871040"/>
                </a:lnTo>
                <a:lnTo>
                  <a:pt x="11089386" y="1854974"/>
                </a:lnTo>
                <a:lnTo>
                  <a:pt x="11128426" y="1833333"/>
                </a:lnTo>
                <a:lnTo>
                  <a:pt x="11163846" y="1806613"/>
                </a:lnTo>
                <a:lnTo>
                  <a:pt x="11195152" y="1775294"/>
                </a:lnTo>
                <a:lnTo>
                  <a:pt x="11221885" y="1739874"/>
                </a:lnTo>
                <a:lnTo>
                  <a:pt x="11243513" y="1700847"/>
                </a:lnTo>
                <a:lnTo>
                  <a:pt x="11259579" y="1658708"/>
                </a:lnTo>
                <a:lnTo>
                  <a:pt x="11269459" y="1614449"/>
                </a:lnTo>
                <a:lnTo>
                  <a:pt x="11269586" y="1613928"/>
                </a:lnTo>
                <a:lnTo>
                  <a:pt x="11273015" y="1567027"/>
                </a:lnTo>
                <a:lnTo>
                  <a:pt x="11273028" y="1331976"/>
                </a:lnTo>
                <a:lnTo>
                  <a:pt x="11262360" y="1331976"/>
                </a:lnTo>
                <a:lnTo>
                  <a:pt x="11249279" y="949325"/>
                </a:lnTo>
                <a:lnTo>
                  <a:pt x="11249050" y="912901"/>
                </a:lnTo>
                <a:lnTo>
                  <a:pt x="11255896" y="881748"/>
                </a:lnTo>
                <a:lnTo>
                  <a:pt x="11273904" y="857046"/>
                </a:lnTo>
                <a:lnTo>
                  <a:pt x="11307191" y="839978"/>
                </a:lnTo>
                <a:lnTo>
                  <a:pt x="11306937" y="838581"/>
                </a:lnTo>
                <a:lnTo>
                  <a:pt x="11314176" y="837692"/>
                </a:lnTo>
                <a:lnTo>
                  <a:pt x="11328819" y="829919"/>
                </a:lnTo>
                <a:lnTo>
                  <a:pt x="11336693" y="827798"/>
                </a:lnTo>
                <a:lnTo>
                  <a:pt x="11392941" y="838301"/>
                </a:lnTo>
                <a:lnTo>
                  <a:pt x="11432896" y="828014"/>
                </a:lnTo>
                <a:lnTo>
                  <a:pt x="11467592" y="803668"/>
                </a:lnTo>
                <a:lnTo>
                  <a:pt x="11499088" y="770255"/>
                </a:lnTo>
                <a:lnTo>
                  <a:pt x="11538737" y="706932"/>
                </a:lnTo>
                <a:lnTo>
                  <a:pt x="11567922" y="638937"/>
                </a:lnTo>
                <a:lnTo>
                  <a:pt x="11583378" y="606894"/>
                </a:lnTo>
                <a:lnTo>
                  <a:pt x="11602352" y="577367"/>
                </a:lnTo>
                <a:lnTo>
                  <a:pt x="11626012" y="551662"/>
                </a:lnTo>
                <a:lnTo>
                  <a:pt x="11655552" y="531114"/>
                </a:lnTo>
                <a:close/>
              </a:path>
            </a:pathLst>
          </a:custGeom>
          <a:solidFill>
            <a:srgbClr val="B4DD95"/>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B7FFA-662E-49B8-9396-05B1CE91BB9A}"/>
              </a:ext>
            </a:extLst>
          </p:cNvPr>
          <p:cNvSpPr txBox="1">
            <a:spLocks/>
          </p:cNvSpPr>
          <p:nvPr/>
        </p:nvSpPr>
        <p:spPr>
          <a:xfrm>
            <a:off x="684213" y="228600"/>
            <a:ext cx="2590800" cy="711081"/>
          </a:xfrm>
          <a:prstGeom prst="rect">
            <a:avLst/>
          </a:prstGeom>
        </p:spPr>
        <p:txBody>
          <a:bodyPr vert="horz" lIns="121899" tIns="60949" rIns="121899" bIns="60949" rtlCol="0" anchor="ctr">
            <a:normAutofit fontScale="92500"/>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b="1" dirty="0" smtClean="0">
                <a:solidFill>
                  <a:srgbClr val="FF0066"/>
                </a:solidFill>
                <a:latin typeface="Perpetua Titling MT" pitchFamily="18" charset="0"/>
                <a:cs typeface="Segoe UI" panose="020B0502040204020203" pitchFamily="34" charset="0"/>
              </a:rPr>
              <a:t>ABOUT US</a:t>
            </a:r>
            <a:endParaRPr lang="en-US" b="1" dirty="0">
              <a:solidFill>
                <a:srgbClr val="FF0066"/>
              </a:solidFill>
              <a:latin typeface="Perpetua Titling MT" pitchFamily="18" charset="0"/>
              <a:cs typeface="Segoe UI" panose="020B0502040204020203" pitchFamily="34" charset="0"/>
            </a:endParaRPr>
          </a:p>
        </p:txBody>
      </p:sp>
      <p:grpSp>
        <p:nvGrpSpPr>
          <p:cNvPr id="12" name="Group 27">
            <a:extLst>
              <a:ext uri="{FF2B5EF4-FFF2-40B4-BE49-F238E27FC236}">
                <a16:creationId xmlns:a16="http://schemas.microsoft.com/office/drawing/2014/main" xmlns="" id="{CADDF3AE-E839-6D6D-3661-0446B58B699F}"/>
              </a:ext>
            </a:extLst>
          </p:cNvPr>
          <p:cNvGrpSpPr/>
          <p:nvPr/>
        </p:nvGrpSpPr>
        <p:grpSpPr>
          <a:xfrm>
            <a:off x="379412" y="1600200"/>
            <a:ext cx="5562600" cy="1732000"/>
            <a:chOff x="522723" y="5127009"/>
            <a:chExt cx="2432242" cy="1446711"/>
          </a:xfrm>
        </p:grpSpPr>
        <p:sp>
          <p:nvSpPr>
            <p:cNvPr id="14" name="TextBox 13">
              <a:extLst>
                <a:ext uri="{FF2B5EF4-FFF2-40B4-BE49-F238E27FC236}">
                  <a16:creationId xmlns:a16="http://schemas.microsoft.com/office/drawing/2014/main" xmlns="" id="{0D90A233-3C98-4DA6-9555-6DB520DE9E97}"/>
                </a:ext>
              </a:extLst>
            </p:cNvPr>
            <p:cNvSpPr txBox="1"/>
            <p:nvPr/>
          </p:nvSpPr>
          <p:spPr>
            <a:xfrm>
              <a:off x="598010" y="5127009"/>
              <a:ext cx="2281668" cy="419122"/>
            </a:xfrm>
            <a:prstGeom prst="rect">
              <a:avLst/>
            </a:prstGeom>
            <a:noFill/>
          </p:spPr>
          <p:txBody>
            <a:bodyPr wrap="square" rtlCol="0">
              <a:spAutoFit/>
            </a:bodyPr>
            <a:lstStyle/>
            <a:p>
              <a:pPr algn="ctr"/>
              <a:r>
                <a:rPr lang="en-US" b="1" dirty="0" smtClean="0">
                  <a:solidFill>
                    <a:schemeClr val="tx2"/>
                  </a:solidFill>
                  <a:latin typeface="Segoe UI" panose="020B0502040204020203" pitchFamily="34" charset="0"/>
                  <a:cs typeface="Segoe UI" panose="020B0502040204020203" pitchFamily="34" charset="0"/>
                </a:rPr>
                <a:t>About AIGEMSTEK </a:t>
              </a:r>
              <a:endParaRPr lang="en-US" b="1" dirty="0">
                <a:solidFill>
                  <a:schemeClr val="tx2"/>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xmlns="" id="{FA4D6C18-0250-5708-E1A9-5D3571606576}"/>
                </a:ext>
              </a:extLst>
            </p:cNvPr>
            <p:cNvSpPr txBox="1"/>
            <p:nvPr/>
          </p:nvSpPr>
          <p:spPr>
            <a:xfrm>
              <a:off x="522723" y="5571105"/>
              <a:ext cx="2432242" cy="1002615"/>
            </a:xfrm>
            <a:prstGeom prst="rect">
              <a:avLst/>
            </a:prstGeom>
            <a:noFill/>
          </p:spPr>
          <p:txBody>
            <a:bodyPr wrap="square" rtlCol="0">
              <a:spAutoFit/>
            </a:bodyPr>
            <a:lstStyle/>
            <a:p>
              <a:pPr>
                <a:buFont typeface="Arial" pitchFamily="34" charset="0"/>
                <a:buChar char="•"/>
              </a:pPr>
              <a:r>
                <a:rPr lang="en-US" sz="1800" dirty="0" smtClean="0"/>
                <a:t>  ISO 9001:2015 certified</a:t>
              </a:r>
            </a:p>
            <a:p>
              <a:pPr>
                <a:buFont typeface="Arial" pitchFamily="34" charset="0"/>
                <a:buChar char="•"/>
              </a:pPr>
              <a:r>
                <a:rPr lang="en-US" sz="1800" dirty="0" smtClean="0"/>
                <a:t>  Investigation, exploration, design &amp; testing services</a:t>
              </a:r>
            </a:p>
            <a:p>
              <a:pPr>
                <a:buFont typeface="Arial" pitchFamily="34" charset="0"/>
                <a:buChar char="•"/>
              </a:pPr>
              <a:r>
                <a:rPr lang="en-US" sz="1800" dirty="0" smtClean="0"/>
                <a:t>  Think global, act local</a:t>
              </a:r>
            </a:p>
            <a:p>
              <a:pPr>
                <a:buFont typeface="Arial" pitchFamily="34" charset="0"/>
                <a:buChar char="•"/>
              </a:pPr>
              <a:r>
                <a:rPr lang="en-US" sz="1800" dirty="0" smtClean="0"/>
                <a:t>  Works with engineering, utilities &amp; service sectors</a:t>
              </a:r>
              <a:endParaRPr lang="en-US" sz="1800" dirty="0">
                <a:solidFill>
                  <a:schemeClr val="tx1">
                    <a:lumMod val="85000"/>
                    <a:lumOff val="15000"/>
                  </a:schemeClr>
                </a:solidFill>
                <a:latin typeface="Segoe UI" panose="020B0502040204020203" pitchFamily="34" charset="0"/>
                <a:cs typeface="Segoe UI" panose="020B0502040204020203" pitchFamily="34" charset="0"/>
              </a:endParaRPr>
            </a:p>
          </p:txBody>
        </p:sp>
      </p:grpSp>
      <p:grpSp>
        <p:nvGrpSpPr>
          <p:cNvPr id="13" name="Group 26">
            <a:extLst>
              <a:ext uri="{FF2B5EF4-FFF2-40B4-BE49-F238E27FC236}">
                <a16:creationId xmlns:a16="http://schemas.microsoft.com/office/drawing/2014/main" xmlns="" id="{32617955-E60B-2DD8-240F-F835D77679BE}"/>
              </a:ext>
            </a:extLst>
          </p:cNvPr>
          <p:cNvGrpSpPr/>
          <p:nvPr/>
        </p:nvGrpSpPr>
        <p:grpSpPr>
          <a:xfrm>
            <a:off x="303212" y="4038600"/>
            <a:ext cx="5562600" cy="1662475"/>
            <a:chOff x="2602748" y="1298071"/>
            <a:chExt cx="2432242" cy="1597539"/>
          </a:xfrm>
        </p:grpSpPr>
        <p:sp>
          <p:nvSpPr>
            <p:cNvPr id="16" name="TextBox 15">
              <a:extLst>
                <a:ext uri="{FF2B5EF4-FFF2-40B4-BE49-F238E27FC236}">
                  <a16:creationId xmlns:a16="http://schemas.microsoft.com/office/drawing/2014/main" xmlns="" id="{133C9607-300F-CF86-C576-35E4C6795A01}"/>
                </a:ext>
              </a:extLst>
            </p:cNvPr>
            <p:cNvSpPr txBox="1"/>
            <p:nvPr/>
          </p:nvSpPr>
          <p:spPr>
            <a:xfrm>
              <a:off x="2678035" y="1298071"/>
              <a:ext cx="2281668" cy="547692"/>
            </a:xfrm>
            <a:prstGeom prst="rect">
              <a:avLst/>
            </a:prstGeom>
            <a:noFill/>
          </p:spPr>
          <p:txBody>
            <a:bodyPr wrap="square" rtlCol="0">
              <a:spAutoFit/>
            </a:bodyPr>
            <a:lstStyle/>
            <a:p>
              <a:pPr algn="ctr"/>
              <a:r>
                <a:rPr lang="en-US" b="1" dirty="0" smtClean="0">
                  <a:solidFill>
                    <a:schemeClr val="accent1"/>
                  </a:solidFill>
                  <a:latin typeface="Segoe UI" panose="020B0502040204020203" pitchFamily="34" charset="0"/>
                  <a:cs typeface="Segoe UI" panose="020B0502040204020203" pitchFamily="34" charset="0"/>
                </a:rPr>
                <a:t>Energy Landscape</a:t>
              </a:r>
              <a:endParaRPr lang="en-US" b="1" dirty="0">
                <a:solidFill>
                  <a:schemeClr val="accent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xmlns="" id="{CFA115F4-5846-4EF7-1747-55FB8F854AE5}"/>
                </a:ext>
              </a:extLst>
            </p:cNvPr>
            <p:cNvSpPr txBox="1"/>
            <p:nvPr/>
          </p:nvSpPr>
          <p:spPr>
            <a:xfrm>
              <a:off x="2602748" y="1742166"/>
              <a:ext cx="2432242" cy="1153444"/>
            </a:xfrm>
            <a:prstGeom prst="rect">
              <a:avLst/>
            </a:prstGeom>
            <a:noFill/>
          </p:spPr>
          <p:txBody>
            <a:bodyPr wrap="square" rtlCol="0">
              <a:spAutoFit/>
            </a:bodyPr>
            <a:lstStyle/>
            <a:p>
              <a:pPr>
                <a:buFont typeface="Arial" pitchFamily="34" charset="0"/>
                <a:buChar char="•"/>
              </a:pPr>
              <a:r>
                <a:rPr lang="en-US" sz="1800" dirty="0" smtClean="0"/>
                <a:t>  Global energy demand to double by 2030</a:t>
              </a:r>
            </a:p>
            <a:p>
              <a:pPr>
                <a:buFont typeface="Arial" pitchFamily="34" charset="0"/>
                <a:buChar char="•"/>
              </a:pPr>
              <a:r>
                <a:rPr lang="en-US" sz="1800" dirty="0" smtClean="0"/>
                <a:t>  25% population growth in the next 20 years</a:t>
              </a:r>
            </a:p>
            <a:p>
              <a:pPr>
                <a:buFont typeface="Arial" pitchFamily="34" charset="0"/>
                <a:buChar char="•"/>
              </a:pPr>
              <a:r>
                <a:rPr lang="en-US" sz="1800" dirty="0" smtClean="0"/>
                <a:t>  Increasing decarburization pressure</a:t>
              </a:r>
            </a:p>
            <a:p>
              <a:pPr>
                <a:buFont typeface="Arial" pitchFamily="34" charset="0"/>
                <a:buChar char="•"/>
              </a:pPr>
              <a:r>
                <a:rPr lang="en-US" sz="1800" dirty="0" smtClean="0"/>
                <a:t>  Nuclear = only scalable, safe, carbon-free energy source</a:t>
              </a:r>
              <a:endParaRPr lang="en-US" sz="1800" dirty="0">
                <a:solidFill>
                  <a:schemeClr val="tx1">
                    <a:lumMod val="85000"/>
                    <a:lumOff val="15000"/>
                  </a:schemeClr>
                </a:solidFill>
                <a:latin typeface="Segoe UI" panose="020B0502040204020203" pitchFamily="34" charset="0"/>
                <a:cs typeface="Segoe UI" panose="020B0502040204020203" pitchFamily="34" charset="0"/>
              </a:endParaRPr>
            </a:p>
          </p:txBody>
        </p:sp>
      </p:grpSp>
      <p:grpSp>
        <p:nvGrpSpPr>
          <p:cNvPr id="24" name="Group 24">
            <a:extLst>
              <a:ext uri="{FF2B5EF4-FFF2-40B4-BE49-F238E27FC236}">
                <a16:creationId xmlns:a16="http://schemas.microsoft.com/office/drawing/2014/main" xmlns="" id="{A5831405-944F-FE5F-7F9E-91D18CBCFA1F}"/>
              </a:ext>
            </a:extLst>
          </p:cNvPr>
          <p:cNvGrpSpPr/>
          <p:nvPr/>
        </p:nvGrpSpPr>
        <p:grpSpPr>
          <a:xfrm>
            <a:off x="6218601" y="1509328"/>
            <a:ext cx="5230143" cy="1686800"/>
            <a:chOff x="4538445" y="5113598"/>
            <a:chExt cx="2705479" cy="1541823"/>
          </a:xfrm>
        </p:grpSpPr>
        <p:sp>
          <p:nvSpPr>
            <p:cNvPr id="18" name="TextBox 17">
              <a:extLst>
                <a:ext uri="{FF2B5EF4-FFF2-40B4-BE49-F238E27FC236}">
                  <a16:creationId xmlns:a16="http://schemas.microsoft.com/office/drawing/2014/main" xmlns="" id="{B8B08CC9-E58A-657C-B5C3-A36EE1382C43}"/>
                </a:ext>
              </a:extLst>
            </p:cNvPr>
            <p:cNvSpPr txBox="1"/>
            <p:nvPr/>
          </p:nvSpPr>
          <p:spPr>
            <a:xfrm>
              <a:off x="4538445" y="5113598"/>
              <a:ext cx="2281668" cy="525701"/>
            </a:xfrm>
            <a:prstGeom prst="rect">
              <a:avLst/>
            </a:prstGeom>
            <a:noFill/>
          </p:spPr>
          <p:txBody>
            <a:bodyPr wrap="square" rtlCol="0">
              <a:spAutoFit/>
            </a:bodyPr>
            <a:lstStyle/>
            <a:p>
              <a:pPr algn="ctr"/>
              <a:r>
                <a:rPr lang="en-US" b="1" dirty="0" smtClean="0">
                  <a:solidFill>
                    <a:schemeClr val="accent2"/>
                  </a:solidFill>
                  <a:latin typeface="Segoe UI" panose="020B0502040204020203" pitchFamily="34" charset="0"/>
                  <a:cs typeface="Segoe UI" panose="020B0502040204020203" pitchFamily="34" charset="0"/>
                </a:rPr>
                <a:t>Innovation Focus</a:t>
              </a:r>
              <a:endParaRPr lang="en-US" b="1" dirty="0">
                <a:solidFill>
                  <a:schemeClr val="accent2"/>
                </a:solidFill>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xmlns="" id="{04917A14-0968-4217-4D0E-44795FC099FA}"/>
                </a:ext>
              </a:extLst>
            </p:cNvPr>
            <p:cNvSpPr txBox="1"/>
            <p:nvPr/>
          </p:nvSpPr>
          <p:spPr>
            <a:xfrm>
              <a:off x="4811682" y="5558258"/>
              <a:ext cx="2432242" cy="1097163"/>
            </a:xfrm>
            <a:prstGeom prst="rect">
              <a:avLst/>
            </a:prstGeom>
            <a:noFill/>
          </p:spPr>
          <p:txBody>
            <a:bodyPr wrap="square" rtlCol="0">
              <a:spAutoFit/>
            </a:bodyPr>
            <a:lstStyle/>
            <a:p>
              <a:pPr>
                <a:buFont typeface="Arial" pitchFamily="34" charset="0"/>
                <a:buChar char="•"/>
              </a:pPr>
              <a:r>
                <a:rPr lang="en-US" sz="1800" dirty="0" smtClean="0"/>
                <a:t>  Commercialization of SMRs/MMRs</a:t>
              </a:r>
            </a:p>
            <a:p>
              <a:pPr>
                <a:buFont typeface="Arial" pitchFamily="34" charset="0"/>
                <a:buChar char="•"/>
              </a:pPr>
              <a:r>
                <a:rPr lang="en-US" sz="1800" dirty="0" smtClean="0"/>
                <a:t>  Automation-driven engineering</a:t>
              </a:r>
            </a:p>
            <a:p>
              <a:pPr>
                <a:buFont typeface="Arial" pitchFamily="34" charset="0"/>
                <a:buChar char="•"/>
              </a:pPr>
              <a:r>
                <a:rPr lang="en-US" sz="1800" dirty="0" smtClean="0"/>
                <a:t>  AI/ML &amp; robotic service assistants</a:t>
              </a:r>
            </a:p>
            <a:p>
              <a:pPr>
                <a:buFont typeface="Arial" pitchFamily="34" charset="0"/>
                <a:buChar char="•"/>
              </a:pPr>
              <a:r>
                <a:rPr lang="en-US" sz="1800" dirty="0" smtClean="0"/>
                <a:t>  Strengthening global energy security</a:t>
              </a:r>
              <a:endParaRPr lang="en-US" sz="1800" dirty="0">
                <a:solidFill>
                  <a:schemeClr val="tx1">
                    <a:lumMod val="85000"/>
                    <a:lumOff val="15000"/>
                  </a:schemeClr>
                </a:solidFill>
                <a:latin typeface="Segoe UI" panose="020B0502040204020203" pitchFamily="34" charset="0"/>
                <a:cs typeface="Segoe UI" panose="020B0502040204020203" pitchFamily="34" charset="0"/>
              </a:endParaRPr>
            </a:p>
          </p:txBody>
        </p:sp>
      </p:grpSp>
      <p:grpSp>
        <p:nvGrpSpPr>
          <p:cNvPr id="26" name="Group 23">
            <a:extLst>
              <a:ext uri="{FF2B5EF4-FFF2-40B4-BE49-F238E27FC236}">
                <a16:creationId xmlns:a16="http://schemas.microsoft.com/office/drawing/2014/main" xmlns="" id="{65D3878F-BF36-E8AE-4782-A7764CB78EEC}"/>
              </a:ext>
            </a:extLst>
          </p:cNvPr>
          <p:cNvGrpSpPr/>
          <p:nvPr/>
        </p:nvGrpSpPr>
        <p:grpSpPr>
          <a:xfrm>
            <a:off x="6183188" y="3719928"/>
            <a:ext cx="5364225" cy="1792320"/>
            <a:chOff x="9155776" y="4942373"/>
            <a:chExt cx="2717805" cy="1741589"/>
          </a:xfrm>
        </p:grpSpPr>
        <p:sp>
          <p:nvSpPr>
            <p:cNvPr id="22" name="TextBox 21">
              <a:extLst>
                <a:ext uri="{FF2B5EF4-FFF2-40B4-BE49-F238E27FC236}">
                  <a16:creationId xmlns:a16="http://schemas.microsoft.com/office/drawing/2014/main" xmlns="" id="{DBE3B3BE-FC6E-76B9-E9E5-C36AEB63819F}"/>
                </a:ext>
              </a:extLst>
            </p:cNvPr>
            <p:cNvSpPr txBox="1"/>
            <p:nvPr/>
          </p:nvSpPr>
          <p:spPr>
            <a:xfrm>
              <a:off x="9155776" y="4942373"/>
              <a:ext cx="2281668" cy="555375"/>
            </a:xfrm>
            <a:prstGeom prst="rect">
              <a:avLst/>
            </a:prstGeom>
            <a:noFill/>
          </p:spPr>
          <p:txBody>
            <a:bodyPr wrap="square" rtlCol="0">
              <a:spAutoFit/>
            </a:bodyPr>
            <a:lstStyle/>
            <a:p>
              <a:pPr algn="ctr"/>
              <a:r>
                <a:rPr lang="en-US" b="1" dirty="0" smtClean="0">
                  <a:solidFill>
                    <a:schemeClr val="accent4"/>
                  </a:solidFill>
                  <a:latin typeface="Segoe UI" panose="020B0502040204020203" pitchFamily="34" charset="0"/>
                  <a:cs typeface="Segoe UI" panose="020B0502040204020203" pitchFamily="34" charset="0"/>
                </a:rPr>
                <a:t>Impact &amp; Vision</a:t>
              </a:r>
              <a:endParaRPr lang="en-US" b="1" dirty="0">
                <a:solidFill>
                  <a:schemeClr val="accent4"/>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xmlns="" id="{1FA23E8E-D30D-4847-C780-9175D668E361}"/>
                </a:ext>
              </a:extLst>
            </p:cNvPr>
            <p:cNvSpPr txBox="1"/>
            <p:nvPr/>
          </p:nvSpPr>
          <p:spPr>
            <a:xfrm>
              <a:off x="9441339" y="5517607"/>
              <a:ext cx="2432242" cy="1166355"/>
            </a:xfrm>
            <a:prstGeom prst="rect">
              <a:avLst/>
            </a:prstGeom>
            <a:noFill/>
          </p:spPr>
          <p:txBody>
            <a:bodyPr wrap="square" rtlCol="0">
              <a:spAutoFit/>
            </a:bodyPr>
            <a:lstStyle/>
            <a:p>
              <a:pPr>
                <a:buFont typeface="Arial" pitchFamily="34" charset="0"/>
                <a:buChar char="•"/>
              </a:pPr>
              <a:r>
                <a:rPr lang="en-US" sz="1800" dirty="0" smtClean="0"/>
                <a:t>  Clean, affordable, reliable energy</a:t>
              </a:r>
            </a:p>
            <a:p>
              <a:pPr>
                <a:buFont typeface="Arial" pitchFamily="34" charset="0"/>
                <a:buChar char="•"/>
              </a:pPr>
              <a:r>
                <a:rPr lang="en-US" sz="1800" dirty="0" smtClean="0"/>
                <a:t>  Enabling decarburization goals</a:t>
              </a:r>
            </a:p>
            <a:p>
              <a:pPr>
                <a:buFont typeface="Arial" pitchFamily="34" charset="0"/>
                <a:buChar char="•"/>
              </a:pPr>
              <a:r>
                <a:rPr lang="en-US" sz="1800" dirty="0" smtClean="0"/>
                <a:t>  Supporting energy independence</a:t>
              </a:r>
            </a:p>
            <a:p>
              <a:pPr>
                <a:buFont typeface="Arial" pitchFamily="34" charset="0"/>
                <a:buChar char="•"/>
              </a:pPr>
              <a:r>
                <a:rPr lang="en-US" sz="1800" dirty="0" smtClean="0"/>
                <a:t>  Shaping tomorrow’s energy demand</a:t>
              </a:r>
              <a:endParaRPr lang="en-US" sz="1800" dirty="0">
                <a:solidFill>
                  <a:schemeClr val="tx1">
                    <a:lumMod val="85000"/>
                    <a:lumOff val="15000"/>
                  </a:schemeClr>
                </a:solidFill>
                <a:latin typeface="Segoe UI" panose="020B0502040204020203" pitchFamily="34" charset="0"/>
                <a:cs typeface="Segoe UI" panose="020B0502040204020203" pitchFamily="34" charset="0"/>
              </a:endParaRPr>
            </a:p>
          </p:txBody>
        </p:sp>
      </p:grpSp>
      <p:pic>
        <p:nvPicPr>
          <p:cNvPr id="30" name="object 3"/>
          <p:cNvPicPr/>
          <p:nvPr/>
        </p:nvPicPr>
        <p:blipFill>
          <a:blip r:embed="rId2" cstate="print"/>
          <a:stretch>
            <a:fillRect/>
          </a:stretch>
        </p:blipFill>
        <p:spPr>
          <a:xfrm>
            <a:off x="10666412" y="6000595"/>
            <a:ext cx="1144587" cy="609600"/>
          </a:xfrm>
          <a:prstGeom prst="rect">
            <a:avLst/>
          </a:prstGeom>
          <a:ln>
            <a:noFill/>
          </a:ln>
          <a:effectLst>
            <a:softEdge rad="112500"/>
          </a:effectLst>
        </p:spPr>
      </p:pic>
      <p:sp>
        <p:nvSpPr>
          <p:cNvPr id="31" name="Subtitle 2"/>
          <p:cNvSpPr txBox="1">
            <a:spLocks/>
          </p:cNvSpPr>
          <p:nvPr/>
        </p:nvSpPr>
        <p:spPr>
          <a:xfrm>
            <a:off x="379412" y="838200"/>
            <a:ext cx="4476857" cy="76444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Powering the Future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object 2"/>
          <p:cNvSpPr/>
          <p:nvPr/>
        </p:nvSpPr>
        <p:spPr>
          <a:xfrm>
            <a:off x="532765" y="4759830"/>
            <a:ext cx="11656060" cy="2034539"/>
          </a:xfrm>
          <a:custGeom>
            <a:avLst/>
            <a:gdLst/>
            <a:ahLst/>
            <a:cxnLst/>
            <a:rect l="l" t="t" r="r" b="b"/>
            <a:pathLst>
              <a:path w="11656060" h="2034540">
                <a:moveTo>
                  <a:pt x="11655552" y="531114"/>
                </a:moveTo>
                <a:lnTo>
                  <a:pt x="11608600" y="525894"/>
                </a:lnTo>
                <a:lnTo>
                  <a:pt x="11557483" y="528535"/>
                </a:lnTo>
                <a:lnTo>
                  <a:pt x="11505324" y="538302"/>
                </a:lnTo>
                <a:lnTo>
                  <a:pt x="11455248" y="554456"/>
                </a:lnTo>
                <a:lnTo>
                  <a:pt x="11410379" y="576262"/>
                </a:lnTo>
                <a:lnTo>
                  <a:pt x="11373866" y="602996"/>
                </a:lnTo>
                <a:lnTo>
                  <a:pt x="11336947" y="645388"/>
                </a:lnTo>
                <a:lnTo>
                  <a:pt x="11313389" y="692619"/>
                </a:lnTo>
                <a:lnTo>
                  <a:pt x="11303622" y="744258"/>
                </a:lnTo>
                <a:lnTo>
                  <a:pt x="11308080" y="799846"/>
                </a:lnTo>
                <a:lnTo>
                  <a:pt x="11309198" y="808647"/>
                </a:lnTo>
                <a:lnTo>
                  <a:pt x="11308969" y="815873"/>
                </a:lnTo>
                <a:lnTo>
                  <a:pt x="11307394" y="821982"/>
                </a:lnTo>
                <a:lnTo>
                  <a:pt x="11304524" y="827405"/>
                </a:lnTo>
                <a:lnTo>
                  <a:pt x="11301603" y="830834"/>
                </a:lnTo>
                <a:lnTo>
                  <a:pt x="11300841" y="830580"/>
                </a:lnTo>
                <a:lnTo>
                  <a:pt x="11288192" y="833132"/>
                </a:lnTo>
                <a:lnTo>
                  <a:pt x="11263440" y="838885"/>
                </a:lnTo>
                <a:lnTo>
                  <a:pt x="11250803" y="841502"/>
                </a:lnTo>
                <a:lnTo>
                  <a:pt x="11242993" y="674446"/>
                </a:lnTo>
                <a:lnTo>
                  <a:pt x="11240110" y="619493"/>
                </a:lnTo>
                <a:lnTo>
                  <a:pt x="11236706" y="564896"/>
                </a:lnTo>
                <a:lnTo>
                  <a:pt x="11242472" y="529793"/>
                </a:lnTo>
                <a:lnTo>
                  <a:pt x="11261750" y="509358"/>
                </a:lnTo>
                <a:lnTo>
                  <a:pt x="11286884" y="500659"/>
                </a:lnTo>
                <a:lnTo>
                  <a:pt x="11310239" y="500761"/>
                </a:lnTo>
                <a:lnTo>
                  <a:pt x="11361979" y="498665"/>
                </a:lnTo>
                <a:lnTo>
                  <a:pt x="11400041" y="479285"/>
                </a:lnTo>
                <a:lnTo>
                  <a:pt x="11428413" y="447598"/>
                </a:lnTo>
                <a:lnTo>
                  <a:pt x="11451082" y="408559"/>
                </a:lnTo>
                <a:lnTo>
                  <a:pt x="11483188" y="341782"/>
                </a:lnTo>
                <a:lnTo>
                  <a:pt x="11502606" y="310108"/>
                </a:lnTo>
                <a:lnTo>
                  <a:pt x="11529314" y="281940"/>
                </a:lnTo>
                <a:lnTo>
                  <a:pt x="11477955" y="277533"/>
                </a:lnTo>
                <a:lnTo>
                  <a:pt x="11431994" y="281711"/>
                </a:lnTo>
                <a:lnTo>
                  <a:pt x="11391722" y="294259"/>
                </a:lnTo>
                <a:lnTo>
                  <a:pt x="11357394" y="314985"/>
                </a:lnTo>
                <a:lnTo>
                  <a:pt x="11329302" y="343700"/>
                </a:lnTo>
                <a:lnTo>
                  <a:pt x="11307724" y="380187"/>
                </a:lnTo>
                <a:lnTo>
                  <a:pt x="11292942" y="424268"/>
                </a:lnTo>
                <a:lnTo>
                  <a:pt x="11285220" y="475742"/>
                </a:lnTo>
                <a:lnTo>
                  <a:pt x="11280750" y="491807"/>
                </a:lnTo>
                <a:lnTo>
                  <a:pt x="11271720" y="501129"/>
                </a:lnTo>
                <a:lnTo>
                  <a:pt x="11261217" y="505193"/>
                </a:lnTo>
                <a:lnTo>
                  <a:pt x="11252327" y="505460"/>
                </a:lnTo>
                <a:lnTo>
                  <a:pt x="11238230" y="504317"/>
                </a:lnTo>
                <a:lnTo>
                  <a:pt x="11241405" y="473964"/>
                </a:lnTo>
                <a:lnTo>
                  <a:pt x="11244174" y="441642"/>
                </a:lnTo>
                <a:lnTo>
                  <a:pt x="11246498" y="408089"/>
                </a:lnTo>
                <a:lnTo>
                  <a:pt x="11247882" y="376783"/>
                </a:lnTo>
                <a:lnTo>
                  <a:pt x="11247882" y="351155"/>
                </a:lnTo>
                <a:lnTo>
                  <a:pt x="11252962" y="346837"/>
                </a:lnTo>
                <a:lnTo>
                  <a:pt x="11259058" y="341122"/>
                </a:lnTo>
                <a:lnTo>
                  <a:pt x="11263503" y="334264"/>
                </a:lnTo>
                <a:lnTo>
                  <a:pt x="11276597" y="305612"/>
                </a:lnTo>
                <a:lnTo>
                  <a:pt x="11280724" y="276644"/>
                </a:lnTo>
                <a:lnTo>
                  <a:pt x="11277156" y="247434"/>
                </a:lnTo>
                <a:lnTo>
                  <a:pt x="11253318" y="191490"/>
                </a:lnTo>
                <a:lnTo>
                  <a:pt x="11218012" y="143484"/>
                </a:lnTo>
                <a:lnTo>
                  <a:pt x="11198225" y="120904"/>
                </a:lnTo>
                <a:lnTo>
                  <a:pt x="11185360" y="105600"/>
                </a:lnTo>
                <a:lnTo>
                  <a:pt x="11164253" y="71780"/>
                </a:lnTo>
                <a:lnTo>
                  <a:pt x="11151641" y="27813"/>
                </a:lnTo>
                <a:lnTo>
                  <a:pt x="11151426" y="14427"/>
                </a:lnTo>
                <a:lnTo>
                  <a:pt x="11153140" y="0"/>
                </a:lnTo>
                <a:lnTo>
                  <a:pt x="11142599" y="16852"/>
                </a:lnTo>
                <a:lnTo>
                  <a:pt x="11121390" y="68072"/>
                </a:lnTo>
                <a:lnTo>
                  <a:pt x="11108411" y="106070"/>
                </a:lnTo>
                <a:lnTo>
                  <a:pt x="11099635" y="144818"/>
                </a:lnTo>
                <a:lnTo>
                  <a:pt x="11095952" y="184378"/>
                </a:lnTo>
                <a:lnTo>
                  <a:pt x="11098276" y="224790"/>
                </a:lnTo>
                <a:lnTo>
                  <a:pt x="11121771" y="287870"/>
                </a:lnTo>
                <a:lnTo>
                  <a:pt x="11169269" y="335788"/>
                </a:lnTo>
                <a:lnTo>
                  <a:pt x="11212462" y="358152"/>
                </a:lnTo>
                <a:lnTo>
                  <a:pt x="11237595" y="361061"/>
                </a:lnTo>
                <a:lnTo>
                  <a:pt x="11234928" y="366268"/>
                </a:lnTo>
                <a:lnTo>
                  <a:pt x="11229289" y="417791"/>
                </a:lnTo>
                <a:lnTo>
                  <a:pt x="11219307" y="482219"/>
                </a:lnTo>
                <a:lnTo>
                  <a:pt x="11216005" y="499999"/>
                </a:lnTo>
                <a:lnTo>
                  <a:pt x="11209909" y="497078"/>
                </a:lnTo>
                <a:lnTo>
                  <a:pt x="11206480" y="493903"/>
                </a:lnTo>
                <a:lnTo>
                  <a:pt x="11204194" y="489077"/>
                </a:lnTo>
                <a:lnTo>
                  <a:pt x="11203813" y="481965"/>
                </a:lnTo>
                <a:lnTo>
                  <a:pt x="11194415" y="431292"/>
                </a:lnTo>
                <a:lnTo>
                  <a:pt x="11172000" y="391756"/>
                </a:lnTo>
                <a:lnTo>
                  <a:pt x="11139729" y="360692"/>
                </a:lnTo>
                <a:lnTo>
                  <a:pt x="11100765" y="335394"/>
                </a:lnTo>
                <a:lnTo>
                  <a:pt x="11058271" y="313182"/>
                </a:lnTo>
                <a:lnTo>
                  <a:pt x="11015155" y="293547"/>
                </a:lnTo>
                <a:lnTo>
                  <a:pt x="10972952" y="273011"/>
                </a:lnTo>
                <a:lnTo>
                  <a:pt x="10935462" y="246024"/>
                </a:lnTo>
                <a:lnTo>
                  <a:pt x="10906506" y="207010"/>
                </a:lnTo>
                <a:lnTo>
                  <a:pt x="10900004" y="254279"/>
                </a:lnTo>
                <a:lnTo>
                  <a:pt x="10901070" y="301586"/>
                </a:lnTo>
                <a:lnTo>
                  <a:pt x="10909110" y="347814"/>
                </a:lnTo>
                <a:lnTo>
                  <a:pt x="10923575" y="391845"/>
                </a:lnTo>
                <a:lnTo>
                  <a:pt x="10943895" y="432574"/>
                </a:lnTo>
                <a:lnTo>
                  <a:pt x="10969498" y="468858"/>
                </a:lnTo>
                <a:lnTo>
                  <a:pt x="10999826" y="499579"/>
                </a:lnTo>
                <a:lnTo>
                  <a:pt x="11034293" y="523633"/>
                </a:lnTo>
                <a:lnTo>
                  <a:pt x="11072368" y="539877"/>
                </a:lnTo>
                <a:lnTo>
                  <a:pt x="11124527" y="547992"/>
                </a:lnTo>
                <a:lnTo>
                  <a:pt x="11141202" y="546100"/>
                </a:lnTo>
                <a:lnTo>
                  <a:pt x="11175911" y="544474"/>
                </a:lnTo>
                <a:lnTo>
                  <a:pt x="11195812" y="556298"/>
                </a:lnTo>
                <a:lnTo>
                  <a:pt x="11204842" y="578650"/>
                </a:lnTo>
                <a:lnTo>
                  <a:pt x="11206988" y="608584"/>
                </a:lnTo>
                <a:lnTo>
                  <a:pt x="11206988" y="882142"/>
                </a:lnTo>
                <a:lnTo>
                  <a:pt x="11188192" y="870775"/>
                </a:lnTo>
                <a:lnTo>
                  <a:pt x="11176432" y="858088"/>
                </a:lnTo>
                <a:lnTo>
                  <a:pt x="11171733" y="844537"/>
                </a:lnTo>
                <a:lnTo>
                  <a:pt x="11174095" y="830580"/>
                </a:lnTo>
                <a:lnTo>
                  <a:pt x="11186452" y="776719"/>
                </a:lnTo>
                <a:lnTo>
                  <a:pt x="11177816" y="729005"/>
                </a:lnTo>
                <a:lnTo>
                  <a:pt x="11153635" y="685977"/>
                </a:lnTo>
                <a:lnTo>
                  <a:pt x="11119358" y="646176"/>
                </a:lnTo>
                <a:lnTo>
                  <a:pt x="11089259" y="619099"/>
                </a:lnTo>
                <a:lnTo>
                  <a:pt x="11055947" y="596150"/>
                </a:lnTo>
                <a:lnTo>
                  <a:pt x="11020298" y="576707"/>
                </a:lnTo>
                <a:lnTo>
                  <a:pt x="10983214" y="560197"/>
                </a:lnTo>
                <a:lnTo>
                  <a:pt x="10941075" y="542912"/>
                </a:lnTo>
                <a:lnTo>
                  <a:pt x="10899877" y="524065"/>
                </a:lnTo>
                <a:lnTo>
                  <a:pt x="10860507" y="501573"/>
                </a:lnTo>
                <a:lnTo>
                  <a:pt x="10823880" y="473367"/>
                </a:lnTo>
                <a:lnTo>
                  <a:pt x="10790911" y="437337"/>
                </a:lnTo>
                <a:lnTo>
                  <a:pt x="10762488" y="391414"/>
                </a:lnTo>
                <a:lnTo>
                  <a:pt x="10765892" y="443953"/>
                </a:lnTo>
                <a:lnTo>
                  <a:pt x="10769892" y="494525"/>
                </a:lnTo>
                <a:lnTo>
                  <a:pt x="10775277" y="543267"/>
                </a:lnTo>
                <a:lnTo>
                  <a:pt x="10782846" y="590321"/>
                </a:lnTo>
                <a:lnTo>
                  <a:pt x="10793400" y="635838"/>
                </a:lnTo>
                <a:lnTo>
                  <a:pt x="10807725" y="679932"/>
                </a:lnTo>
                <a:lnTo>
                  <a:pt x="10826623" y="722757"/>
                </a:lnTo>
                <a:lnTo>
                  <a:pt x="10851934" y="764159"/>
                </a:lnTo>
                <a:lnTo>
                  <a:pt x="10881805" y="800163"/>
                </a:lnTo>
                <a:lnTo>
                  <a:pt x="10915764" y="830389"/>
                </a:lnTo>
                <a:lnTo>
                  <a:pt x="10953394" y="854417"/>
                </a:lnTo>
                <a:lnTo>
                  <a:pt x="10994250" y="871855"/>
                </a:lnTo>
                <a:lnTo>
                  <a:pt x="11037888" y="882307"/>
                </a:lnTo>
                <a:lnTo>
                  <a:pt x="11083887" y="885355"/>
                </a:lnTo>
                <a:lnTo>
                  <a:pt x="11131804" y="880618"/>
                </a:lnTo>
                <a:lnTo>
                  <a:pt x="11151692" y="879259"/>
                </a:lnTo>
                <a:lnTo>
                  <a:pt x="11178794" y="908685"/>
                </a:lnTo>
                <a:lnTo>
                  <a:pt x="11189792" y="953452"/>
                </a:lnTo>
                <a:lnTo>
                  <a:pt x="11191367" y="999350"/>
                </a:lnTo>
                <a:lnTo>
                  <a:pt x="11181715" y="1331976"/>
                </a:lnTo>
                <a:lnTo>
                  <a:pt x="11190859" y="1331976"/>
                </a:lnTo>
                <a:lnTo>
                  <a:pt x="11190859" y="1567027"/>
                </a:lnTo>
                <a:lnTo>
                  <a:pt x="11186122" y="1613928"/>
                </a:lnTo>
                <a:lnTo>
                  <a:pt x="11186071" y="1614449"/>
                </a:lnTo>
                <a:lnTo>
                  <a:pt x="11172317" y="1658708"/>
                </a:lnTo>
                <a:lnTo>
                  <a:pt x="11150676" y="1698586"/>
                </a:lnTo>
                <a:lnTo>
                  <a:pt x="11121962" y="1733410"/>
                </a:lnTo>
                <a:lnTo>
                  <a:pt x="11087138" y="1762137"/>
                </a:lnTo>
                <a:lnTo>
                  <a:pt x="11047159" y="1783842"/>
                </a:lnTo>
                <a:lnTo>
                  <a:pt x="11002975" y="1797545"/>
                </a:lnTo>
                <a:lnTo>
                  <a:pt x="10955528" y="1802320"/>
                </a:lnTo>
                <a:lnTo>
                  <a:pt x="493763" y="1802320"/>
                </a:lnTo>
                <a:lnTo>
                  <a:pt x="493763" y="1759292"/>
                </a:lnTo>
                <a:lnTo>
                  <a:pt x="485228" y="1723745"/>
                </a:lnTo>
                <a:lnTo>
                  <a:pt x="461746" y="1694154"/>
                </a:lnTo>
                <a:lnTo>
                  <a:pt x="438264" y="1680273"/>
                </a:lnTo>
                <a:lnTo>
                  <a:pt x="426580" y="1673364"/>
                </a:lnTo>
                <a:lnTo>
                  <a:pt x="382955" y="1664208"/>
                </a:lnTo>
                <a:lnTo>
                  <a:pt x="288912" y="1659267"/>
                </a:lnTo>
                <a:lnTo>
                  <a:pt x="288912" y="1686915"/>
                </a:lnTo>
                <a:lnTo>
                  <a:pt x="288912" y="1973211"/>
                </a:lnTo>
                <a:lnTo>
                  <a:pt x="284784" y="1977326"/>
                </a:lnTo>
                <a:lnTo>
                  <a:pt x="274599" y="1977326"/>
                </a:lnTo>
                <a:lnTo>
                  <a:pt x="270471" y="1973211"/>
                </a:lnTo>
                <a:lnTo>
                  <a:pt x="270471" y="1686915"/>
                </a:lnTo>
                <a:lnTo>
                  <a:pt x="271500" y="1684629"/>
                </a:lnTo>
                <a:lnTo>
                  <a:pt x="273177" y="1682965"/>
                </a:lnTo>
                <a:lnTo>
                  <a:pt x="279692" y="1680273"/>
                </a:lnTo>
                <a:lnTo>
                  <a:pt x="286207" y="1682965"/>
                </a:lnTo>
                <a:lnTo>
                  <a:pt x="287883" y="1684629"/>
                </a:lnTo>
                <a:lnTo>
                  <a:pt x="288912" y="1686915"/>
                </a:lnTo>
                <a:lnTo>
                  <a:pt x="288912" y="1659267"/>
                </a:lnTo>
                <a:lnTo>
                  <a:pt x="249885" y="1657223"/>
                </a:lnTo>
                <a:lnTo>
                  <a:pt x="249885" y="1686915"/>
                </a:lnTo>
                <a:lnTo>
                  <a:pt x="249885" y="1973211"/>
                </a:lnTo>
                <a:lnTo>
                  <a:pt x="245757" y="1977326"/>
                </a:lnTo>
                <a:lnTo>
                  <a:pt x="235572" y="1977326"/>
                </a:lnTo>
                <a:lnTo>
                  <a:pt x="231444" y="1973211"/>
                </a:lnTo>
                <a:lnTo>
                  <a:pt x="231444" y="1686915"/>
                </a:lnTo>
                <a:lnTo>
                  <a:pt x="232473" y="1684629"/>
                </a:lnTo>
                <a:lnTo>
                  <a:pt x="234149" y="1682965"/>
                </a:lnTo>
                <a:lnTo>
                  <a:pt x="240665" y="1680273"/>
                </a:lnTo>
                <a:lnTo>
                  <a:pt x="247192" y="1682965"/>
                </a:lnTo>
                <a:lnTo>
                  <a:pt x="248856" y="1684629"/>
                </a:lnTo>
                <a:lnTo>
                  <a:pt x="249885" y="1686915"/>
                </a:lnTo>
                <a:lnTo>
                  <a:pt x="249885" y="1657223"/>
                </a:lnTo>
                <a:lnTo>
                  <a:pt x="210870" y="1655178"/>
                </a:lnTo>
                <a:lnTo>
                  <a:pt x="210870" y="1686915"/>
                </a:lnTo>
                <a:lnTo>
                  <a:pt x="210870" y="1973211"/>
                </a:lnTo>
                <a:lnTo>
                  <a:pt x="206743" y="1977326"/>
                </a:lnTo>
                <a:lnTo>
                  <a:pt x="196557" y="1977326"/>
                </a:lnTo>
                <a:lnTo>
                  <a:pt x="192417" y="1973211"/>
                </a:lnTo>
                <a:lnTo>
                  <a:pt x="192430" y="1686915"/>
                </a:lnTo>
                <a:lnTo>
                  <a:pt x="193459" y="1684629"/>
                </a:lnTo>
                <a:lnTo>
                  <a:pt x="195122" y="1682965"/>
                </a:lnTo>
                <a:lnTo>
                  <a:pt x="201650" y="1680273"/>
                </a:lnTo>
                <a:lnTo>
                  <a:pt x="208165" y="1682965"/>
                </a:lnTo>
                <a:lnTo>
                  <a:pt x="209829" y="1684629"/>
                </a:lnTo>
                <a:lnTo>
                  <a:pt x="210870" y="1686915"/>
                </a:lnTo>
                <a:lnTo>
                  <a:pt x="210870" y="1655178"/>
                </a:lnTo>
                <a:lnTo>
                  <a:pt x="156210" y="1652295"/>
                </a:lnTo>
                <a:lnTo>
                  <a:pt x="156210" y="1629321"/>
                </a:lnTo>
                <a:lnTo>
                  <a:pt x="149923" y="1623060"/>
                </a:lnTo>
                <a:lnTo>
                  <a:pt x="134429" y="1623060"/>
                </a:lnTo>
                <a:lnTo>
                  <a:pt x="128143" y="1629321"/>
                </a:lnTo>
                <a:lnTo>
                  <a:pt x="128143" y="1701977"/>
                </a:lnTo>
                <a:lnTo>
                  <a:pt x="27063" y="1701977"/>
                </a:lnTo>
                <a:lnTo>
                  <a:pt x="16522" y="1704098"/>
                </a:lnTo>
                <a:lnTo>
                  <a:pt x="7924" y="1709877"/>
                </a:lnTo>
                <a:lnTo>
                  <a:pt x="2120" y="1718449"/>
                </a:lnTo>
                <a:lnTo>
                  <a:pt x="0" y="1728939"/>
                </a:lnTo>
                <a:lnTo>
                  <a:pt x="2120" y="1739442"/>
                </a:lnTo>
                <a:lnTo>
                  <a:pt x="7924" y="1748015"/>
                </a:lnTo>
                <a:lnTo>
                  <a:pt x="16522" y="1753806"/>
                </a:lnTo>
                <a:lnTo>
                  <a:pt x="27063" y="1755914"/>
                </a:lnTo>
                <a:lnTo>
                  <a:pt x="128143" y="1755914"/>
                </a:lnTo>
                <a:lnTo>
                  <a:pt x="128143" y="1901685"/>
                </a:lnTo>
                <a:lnTo>
                  <a:pt x="27063" y="1901685"/>
                </a:lnTo>
                <a:lnTo>
                  <a:pt x="16522" y="1903806"/>
                </a:lnTo>
                <a:lnTo>
                  <a:pt x="7924" y="1909597"/>
                </a:lnTo>
                <a:lnTo>
                  <a:pt x="2120" y="1918169"/>
                </a:lnTo>
                <a:lnTo>
                  <a:pt x="0" y="1928660"/>
                </a:lnTo>
                <a:lnTo>
                  <a:pt x="2120" y="1939163"/>
                </a:lnTo>
                <a:lnTo>
                  <a:pt x="7924" y="1947722"/>
                </a:lnTo>
                <a:lnTo>
                  <a:pt x="16522" y="1953514"/>
                </a:lnTo>
                <a:lnTo>
                  <a:pt x="27063" y="1955622"/>
                </a:lnTo>
                <a:lnTo>
                  <a:pt x="128143" y="1955622"/>
                </a:lnTo>
                <a:lnTo>
                  <a:pt x="128143" y="2028278"/>
                </a:lnTo>
                <a:lnTo>
                  <a:pt x="134429" y="2034540"/>
                </a:lnTo>
                <a:lnTo>
                  <a:pt x="149923" y="2034540"/>
                </a:lnTo>
                <a:lnTo>
                  <a:pt x="156210" y="2028278"/>
                </a:lnTo>
                <a:lnTo>
                  <a:pt x="156210" y="2007311"/>
                </a:lnTo>
                <a:lnTo>
                  <a:pt x="382955" y="1995385"/>
                </a:lnTo>
                <a:lnTo>
                  <a:pt x="426580" y="1986241"/>
                </a:lnTo>
                <a:lnTo>
                  <a:pt x="441655" y="1977326"/>
                </a:lnTo>
                <a:lnTo>
                  <a:pt x="461746" y="1965464"/>
                </a:lnTo>
                <a:lnTo>
                  <a:pt x="485228" y="1935873"/>
                </a:lnTo>
                <a:lnTo>
                  <a:pt x="493763" y="1900313"/>
                </a:lnTo>
                <a:lnTo>
                  <a:pt x="493763" y="1884489"/>
                </a:lnTo>
                <a:lnTo>
                  <a:pt x="10955350" y="1884489"/>
                </a:lnTo>
                <a:lnTo>
                  <a:pt x="11002442" y="1881035"/>
                </a:lnTo>
                <a:lnTo>
                  <a:pt x="11047235" y="1871040"/>
                </a:lnTo>
                <a:lnTo>
                  <a:pt x="11089386" y="1854974"/>
                </a:lnTo>
                <a:lnTo>
                  <a:pt x="11128426" y="1833333"/>
                </a:lnTo>
                <a:lnTo>
                  <a:pt x="11163846" y="1806613"/>
                </a:lnTo>
                <a:lnTo>
                  <a:pt x="11195152" y="1775294"/>
                </a:lnTo>
                <a:lnTo>
                  <a:pt x="11221885" y="1739874"/>
                </a:lnTo>
                <a:lnTo>
                  <a:pt x="11243513" y="1700847"/>
                </a:lnTo>
                <a:lnTo>
                  <a:pt x="11259579" y="1658708"/>
                </a:lnTo>
                <a:lnTo>
                  <a:pt x="11269459" y="1614449"/>
                </a:lnTo>
                <a:lnTo>
                  <a:pt x="11269586" y="1613928"/>
                </a:lnTo>
                <a:lnTo>
                  <a:pt x="11273015" y="1567027"/>
                </a:lnTo>
                <a:lnTo>
                  <a:pt x="11273028" y="1331976"/>
                </a:lnTo>
                <a:lnTo>
                  <a:pt x="11262360" y="1331976"/>
                </a:lnTo>
                <a:lnTo>
                  <a:pt x="11249279" y="949325"/>
                </a:lnTo>
                <a:lnTo>
                  <a:pt x="11249050" y="912901"/>
                </a:lnTo>
                <a:lnTo>
                  <a:pt x="11255896" y="881748"/>
                </a:lnTo>
                <a:lnTo>
                  <a:pt x="11273904" y="857046"/>
                </a:lnTo>
                <a:lnTo>
                  <a:pt x="11307191" y="839978"/>
                </a:lnTo>
                <a:lnTo>
                  <a:pt x="11306937" y="838581"/>
                </a:lnTo>
                <a:lnTo>
                  <a:pt x="11314176" y="837692"/>
                </a:lnTo>
                <a:lnTo>
                  <a:pt x="11328819" y="829919"/>
                </a:lnTo>
                <a:lnTo>
                  <a:pt x="11336693" y="827798"/>
                </a:lnTo>
                <a:lnTo>
                  <a:pt x="11392941" y="838301"/>
                </a:lnTo>
                <a:lnTo>
                  <a:pt x="11432896" y="828014"/>
                </a:lnTo>
                <a:lnTo>
                  <a:pt x="11467592" y="803668"/>
                </a:lnTo>
                <a:lnTo>
                  <a:pt x="11499088" y="770255"/>
                </a:lnTo>
                <a:lnTo>
                  <a:pt x="11538737" y="706932"/>
                </a:lnTo>
                <a:lnTo>
                  <a:pt x="11567922" y="638937"/>
                </a:lnTo>
                <a:lnTo>
                  <a:pt x="11583378" y="606894"/>
                </a:lnTo>
                <a:lnTo>
                  <a:pt x="11602352" y="577367"/>
                </a:lnTo>
                <a:lnTo>
                  <a:pt x="11626012" y="551662"/>
                </a:lnTo>
                <a:lnTo>
                  <a:pt x="11655552" y="531114"/>
                </a:lnTo>
                <a:close/>
              </a:path>
            </a:pathLst>
          </a:custGeom>
          <a:solidFill>
            <a:srgbClr val="B4DD95"/>
          </a:solidFill>
        </p:spPr>
        <p:txBody>
          <a:bodyPr wrap="square" lIns="0" tIns="0" rIns="0" bIns="0" rtlCol="0"/>
          <a:lstStyle/>
          <a:p>
            <a:endParaRPr/>
          </a:p>
        </p:txBody>
      </p:sp>
    </p:spTree>
    <p:extLst>
      <p:ext uri="{BB962C8B-B14F-4D97-AF65-F5344CB8AC3E}">
        <p14:creationId xmlns:p14="http://schemas.microsoft.com/office/powerpoint/2010/main" val="369450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1143000"/>
            <a:ext cx="11353800" cy="5262979"/>
          </a:xfrm>
          <a:prstGeom prst="rect">
            <a:avLst/>
          </a:prstGeom>
        </p:spPr>
        <p:txBody>
          <a:bodyPr wrap="square">
            <a:spAutoFit/>
          </a:bodyPr>
          <a:lstStyle/>
          <a:p>
            <a:r>
              <a:rPr lang="en-US" dirty="0" smtClean="0"/>
              <a:t>AIGEMSTEK is one of leading and fastest growing management </a:t>
            </a:r>
            <a:r>
              <a:rPr lang="en-US" dirty="0"/>
              <a:t>consulting </a:t>
            </a:r>
            <a:r>
              <a:rPr lang="en-US" dirty="0" smtClean="0"/>
              <a:t>firm in India , </a:t>
            </a:r>
            <a:r>
              <a:rPr lang="en-US" dirty="0"/>
              <a:t>with more than </a:t>
            </a:r>
            <a:r>
              <a:rPr lang="en-US" dirty="0" smtClean="0"/>
              <a:t>20 </a:t>
            </a:r>
            <a:r>
              <a:rPr lang="en-US" dirty="0"/>
              <a:t>years of experience in the business.</a:t>
            </a:r>
            <a:br>
              <a:rPr lang="en-US" dirty="0"/>
            </a:br>
            <a:r>
              <a:rPr lang="en-US" dirty="0"/>
              <a:t/>
            </a:r>
            <a:br>
              <a:rPr lang="en-US" dirty="0"/>
            </a:br>
            <a:r>
              <a:rPr lang="en-US" dirty="0"/>
              <a:t>We collaborate with visionary leaders to help you enter India’s culturally diverse market with adaptive strategies. As the leading India market entry firm, we have helped some of the world’s strongest brands enter and expand in India with opening offices, setting up manufacturing facilities, acquisition of local players and hiring the right talent. </a:t>
            </a:r>
            <a:endParaRPr lang="en-US" dirty="0" smtClean="0"/>
          </a:p>
          <a:p>
            <a:endParaRPr lang="en-US" dirty="0"/>
          </a:p>
          <a:p>
            <a:r>
              <a:rPr lang="en-US" dirty="0" smtClean="0"/>
              <a:t>Our </a:t>
            </a:r>
            <a:r>
              <a:rPr lang="en-US" dirty="0"/>
              <a:t>customized India-centric services, backed by experienced teams of business consultants, have consistently helped clients expand their footprint in the country and bring world-class products and services to India.</a:t>
            </a:r>
            <a:br>
              <a:rPr lang="en-US" dirty="0"/>
            </a:br>
            <a:r>
              <a:rPr lang="en-US" dirty="0"/>
              <a:t/>
            </a:r>
            <a:br>
              <a:rPr lang="en-US" dirty="0"/>
            </a:br>
            <a:r>
              <a:rPr lang="en-US" dirty="0"/>
              <a:t>Our team comprises of experts from various industries and functions, with strong business acumen and problem-solving skills to provide actionable and timely solutions to </a:t>
            </a:r>
            <a:r>
              <a:rPr lang="en-US" dirty="0" smtClean="0"/>
              <a:t>clients.</a:t>
            </a:r>
            <a:r>
              <a:rPr lang="en-US" dirty="0" smtClean="0">
                <a:solidFill>
                  <a:srgbClr val="FFFFFF"/>
                </a:solidFill>
                <a:latin typeface="Dm Sans"/>
              </a:rPr>
              <a:t>ye</a:t>
            </a:r>
            <a:endParaRPr lang="en-IN" dirty="0"/>
          </a:p>
        </p:txBody>
      </p:sp>
      <p:sp>
        <p:nvSpPr>
          <p:cNvPr id="3" name="TextBox 2"/>
          <p:cNvSpPr txBox="1"/>
          <p:nvPr/>
        </p:nvSpPr>
        <p:spPr>
          <a:xfrm>
            <a:off x="608012" y="304800"/>
            <a:ext cx="2743200" cy="457200"/>
          </a:xfrm>
          <a:prstGeom prst="rect">
            <a:avLst/>
          </a:prstGeom>
          <a:noFill/>
        </p:spPr>
        <p:txBody>
          <a:bodyPr wrap="square" rtlCol="0">
            <a:spAutoFit/>
          </a:bodyPr>
          <a:lstStyle/>
          <a:p>
            <a:r>
              <a:rPr lang="en-US" dirty="0" smtClean="0">
                <a:solidFill>
                  <a:schemeClr val="accent6">
                    <a:lumMod val="50000"/>
                  </a:schemeClr>
                </a:solidFill>
              </a:rPr>
              <a:t>About Us: </a:t>
            </a:r>
            <a:endParaRPr lang="en-IN" dirty="0">
              <a:solidFill>
                <a:schemeClr val="accent6">
                  <a:lumMod val="50000"/>
                </a:schemeClr>
              </a:solidFill>
            </a:endParaRPr>
          </a:p>
        </p:txBody>
      </p:sp>
    </p:spTree>
    <p:extLst>
      <p:ext uri="{BB962C8B-B14F-4D97-AF65-F5344CB8AC3E}">
        <p14:creationId xmlns:p14="http://schemas.microsoft.com/office/powerpoint/2010/main" val="1404436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212" y="716507"/>
            <a:ext cx="7239000" cy="6370975"/>
          </a:xfrm>
          <a:prstGeom prst="rect">
            <a:avLst/>
          </a:prstGeom>
          <a:noFill/>
        </p:spPr>
        <p:txBody>
          <a:bodyPr wrap="square" rtlCol="0">
            <a:spAutoFit/>
          </a:bodyPr>
          <a:lstStyle/>
          <a:p>
            <a:pPr marL="342900" indent="-342900">
              <a:buFont typeface="Wingdings" panose="05000000000000000000" pitchFamily="2" charset="2"/>
              <a:buChar char="q"/>
            </a:pPr>
            <a:r>
              <a:rPr lang="en-US" b="1" dirty="0" smtClean="0"/>
              <a:t>RESEARCH &amp; STRATEGY AND TARGET MARKET </a:t>
            </a:r>
          </a:p>
          <a:p>
            <a:r>
              <a:rPr lang="en-US" dirty="0" smtClean="0"/>
              <a:t>Market Research </a:t>
            </a:r>
          </a:p>
          <a:p>
            <a:r>
              <a:rPr lang="en-US" dirty="0" smtClean="0"/>
              <a:t>Competitor Bench Marking</a:t>
            </a:r>
          </a:p>
          <a:p>
            <a:r>
              <a:rPr lang="en-US" dirty="0" smtClean="0"/>
              <a:t>End User Analysis </a:t>
            </a:r>
          </a:p>
          <a:p>
            <a:r>
              <a:rPr lang="en-US" dirty="0" smtClean="0"/>
              <a:t>Go-to-Market Strategy</a:t>
            </a:r>
          </a:p>
          <a:p>
            <a:endParaRPr lang="en-US" dirty="0"/>
          </a:p>
          <a:p>
            <a:pPr marL="342900" indent="-342900">
              <a:buFont typeface="Wingdings" panose="05000000000000000000" pitchFamily="2" charset="2"/>
              <a:buChar char="q"/>
            </a:pPr>
            <a:r>
              <a:rPr lang="en-US" b="1" dirty="0" smtClean="0"/>
              <a:t>Corporate Services: </a:t>
            </a:r>
          </a:p>
          <a:p>
            <a:r>
              <a:rPr lang="en-US" dirty="0" smtClean="0"/>
              <a:t>Office set up </a:t>
            </a:r>
          </a:p>
          <a:p>
            <a:r>
              <a:rPr lang="en-US" dirty="0" smtClean="0"/>
              <a:t>Company Incorporation</a:t>
            </a:r>
          </a:p>
          <a:p>
            <a:r>
              <a:rPr lang="en-US" dirty="0" smtClean="0"/>
              <a:t>Corporate secretarial Support</a:t>
            </a:r>
          </a:p>
          <a:p>
            <a:r>
              <a:rPr lang="en-US" dirty="0" smtClean="0"/>
              <a:t>Accounting and Bookkeeping</a:t>
            </a:r>
          </a:p>
          <a:p>
            <a:r>
              <a:rPr lang="en-IN" dirty="0"/>
              <a:t>PR and strategic </a:t>
            </a:r>
            <a:r>
              <a:rPr lang="en-IN" dirty="0" smtClean="0"/>
              <a:t>communications</a:t>
            </a:r>
          </a:p>
          <a:p>
            <a:endParaRPr lang="en-IN" dirty="0"/>
          </a:p>
          <a:p>
            <a:pPr marL="342900" indent="-342900">
              <a:buFont typeface="Wingdings" panose="05000000000000000000" pitchFamily="2" charset="2"/>
              <a:buChar char="q"/>
            </a:pPr>
            <a:r>
              <a:rPr lang="en-US" b="1" dirty="0" smtClean="0"/>
              <a:t>Human Resources Management:</a:t>
            </a:r>
          </a:p>
          <a:p>
            <a:r>
              <a:rPr lang="en-US" dirty="0" smtClean="0"/>
              <a:t>Key Team Identification and Deployment</a:t>
            </a:r>
          </a:p>
          <a:p>
            <a:r>
              <a:rPr lang="en-US" dirty="0" smtClean="0"/>
              <a:t>Recruitment</a:t>
            </a:r>
          </a:p>
          <a:p>
            <a:r>
              <a:rPr lang="en-US" dirty="0" smtClean="0"/>
              <a:t>PEO/EOR/Incubation</a:t>
            </a:r>
            <a:endParaRPr lang="en-IN" dirty="0"/>
          </a:p>
        </p:txBody>
      </p:sp>
      <p:sp>
        <p:nvSpPr>
          <p:cNvPr id="2" name="TextBox 1"/>
          <p:cNvSpPr txBox="1"/>
          <p:nvPr/>
        </p:nvSpPr>
        <p:spPr>
          <a:xfrm>
            <a:off x="684212" y="228600"/>
            <a:ext cx="2819400" cy="457200"/>
          </a:xfrm>
          <a:prstGeom prst="rect">
            <a:avLst/>
          </a:prstGeom>
          <a:noFill/>
        </p:spPr>
        <p:txBody>
          <a:bodyPr wrap="square" rtlCol="0">
            <a:spAutoFit/>
          </a:bodyPr>
          <a:lstStyle/>
          <a:p>
            <a:r>
              <a:rPr lang="en-US" b="1" dirty="0" smtClean="0">
                <a:solidFill>
                  <a:schemeClr val="accent6">
                    <a:lumMod val="50000"/>
                  </a:schemeClr>
                </a:solidFill>
              </a:rPr>
              <a:t>SERVICES:</a:t>
            </a:r>
            <a:endParaRPr lang="en-IN" b="1" dirty="0">
              <a:solidFill>
                <a:schemeClr val="accent6">
                  <a:lumMod val="50000"/>
                </a:schemeClr>
              </a:solidFill>
            </a:endParaRPr>
          </a:p>
        </p:txBody>
      </p:sp>
    </p:spTree>
    <p:extLst>
      <p:ext uri="{BB962C8B-B14F-4D97-AF65-F5344CB8AC3E}">
        <p14:creationId xmlns:p14="http://schemas.microsoft.com/office/powerpoint/2010/main" val="1332230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
            <a:ext cx="10896600" cy="6740307"/>
          </a:xfrm>
          <a:prstGeom prst="rect">
            <a:avLst/>
          </a:prstGeom>
          <a:noFill/>
        </p:spPr>
        <p:txBody>
          <a:bodyPr wrap="square" rtlCol="0">
            <a:spAutoFit/>
          </a:bodyPr>
          <a:lstStyle/>
          <a:p>
            <a:pPr marL="342900" indent="-342900">
              <a:buFont typeface="Wingdings" panose="05000000000000000000" pitchFamily="2" charset="2"/>
              <a:buChar char="q"/>
            </a:pPr>
            <a:r>
              <a:rPr lang="en-US" b="1" dirty="0" smtClean="0"/>
              <a:t>Factory Setup: </a:t>
            </a:r>
          </a:p>
          <a:p>
            <a:r>
              <a:rPr lang="en-US" dirty="0"/>
              <a:t>provides end-to-end solutions for business start-ups – right from forming an Indian entity, location identification, drafting a business plan, vendor selection and recruitment to project management.</a:t>
            </a:r>
            <a:br>
              <a:rPr lang="en-US" dirty="0"/>
            </a:br>
            <a:r>
              <a:rPr lang="en-US" dirty="0"/>
              <a:t/>
            </a:r>
            <a:br>
              <a:rPr lang="en-US" dirty="0"/>
            </a:br>
            <a:r>
              <a:rPr lang="en-US" dirty="0"/>
              <a:t>We completely understand and comprehend the fact that any hurdle in the process could have higher ramifications, including bearing losses and losing a competitive edge. Given a strong understanding of regulations, tariffs, taxation policies and a robust network with government bodies (both Central and State), we ensure a seamless implementation plan for the clients. Site selection identifying and evaluating potential factory locations, taking into account factors such as transportation infrastructure, access to skilled and unskilled labor and zoning laws</a:t>
            </a:r>
            <a:r>
              <a:rPr lang="en-US" dirty="0" smtClean="0"/>
              <a:t>.</a:t>
            </a:r>
          </a:p>
          <a:p>
            <a:endParaRPr lang="en-US" b="1" dirty="0"/>
          </a:p>
          <a:p>
            <a:pPr marL="342900" indent="-342900">
              <a:buFont typeface="Wingdings" panose="05000000000000000000" pitchFamily="2" charset="2"/>
              <a:buChar char="v"/>
            </a:pPr>
            <a:r>
              <a:rPr lang="en-US" b="1" dirty="0" smtClean="0"/>
              <a:t>Site Selection  Facility Design </a:t>
            </a:r>
          </a:p>
          <a:p>
            <a:pPr marL="342900" indent="-342900">
              <a:buFont typeface="Wingdings" panose="05000000000000000000" pitchFamily="2" charset="2"/>
              <a:buChar char="v"/>
            </a:pPr>
            <a:r>
              <a:rPr lang="en-US" b="1" dirty="0" smtClean="0"/>
              <a:t>Equipment and Machinery Procurement</a:t>
            </a:r>
          </a:p>
          <a:p>
            <a:pPr marL="342900" indent="-342900">
              <a:buFont typeface="Wingdings" panose="05000000000000000000" pitchFamily="2" charset="2"/>
              <a:buChar char="v"/>
            </a:pPr>
            <a:r>
              <a:rPr lang="en-US" b="1" dirty="0" smtClean="0"/>
              <a:t>Installation and Commissioning </a:t>
            </a:r>
          </a:p>
          <a:p>
            <a:pPr marL="342900" indent="-342900">
              <a:buFont typeface="Wingdings" panose="05000000000000000000" pitchFamily="2" charset="2"/>
              <a:buChar char="v"/>
            </a:pPr>
            <a:r>
              <a:rPr lang="en-US" b="1" dirty="0" smtClean="0"/>
              <a:t>Hiring and Training </a:t>
            </a:r>
          </a:p>
          <a:p>
            <a:pPr marL="342900" indent="-342900">
              <a:buFont typeface="Wingdings" panose="05000000000000000000" pitchFamily="2" charset="2"/>
              <a:buChar char="v"/>
            </a:pPr>
            <a:r>
              <a:rPr lang="en-US" b="1" dirty="0" smtClean="0"/>
              <a:t>Compliance</a:t>
            </a:r>
            <a:endParaRPr lang="en-IN" b="1" dirty="0"/>
          </a:p>
        </p:txBody>
      </p:sp>
    </p:spTree>
    <p:extLst>
      <p:ext uri="{BB962C8B-B14F-4D97-AF65-F5344CB8AC3E}">
        <p14:creationId xmlns:p14="http://schemas.microsoft.com/office/powerpoint/2010/main" val="1953012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12" y="533400"/>
            <a:ext cx="11049000" cy="4893647"/>
          </a:xfrm>
          <a:prstGeom prst="rect">
            <a:avLst/>
          </a:prstGeom>
          <a:noFill/>
        </p:spPr>
        <p:txBody>
          <a:bodyPr wrap="square" rtlCol="0">
            <a:spAutoFit/>
          </a:bodyPr>
          <a:lstStyle/>
          <a:p>
            <a:r>
              <a:rPr lang="en-US" i="1" dirty="0"/>
              <a:t> </a:t>
            </a:r>
            <a:r>
              <a:rPr lang="en-US" i="1" dirty="0" smtClean="0"/>
              <a:t>AIGEMSTEK acts </a:t>
            </a:r>
            <a:r>
              <a:rPr lang="en-US" i="1" dirty="0"/>
              <a:t>as the owner’s engineer through efficient project management which meets following objectives:</a:t>
            </a:r>
            <a:br>
              <a:rPr lang="en-US" i="1" dirty="0"/>
            </a:br>
            <a:endParaRPr lang="en-US" i="1" dirty="0"/>
          </a:p>
          <a:p>
            <a:pPr marL="342900" indent="-342900">
              <a:buFont typeface="Arial" panose="020B0604020202020204" pitchFamily="34" charset="0"/>
              <a:buChar char="•"/>
            </a:pPr>
            <a:r>
              <a:rPr lang="en-US" i="1" dirty="0"/>
              <a:t>Right Location and Site</a:t>
            </a:r>
          </a:p>
          <a:p>
            <a:pPr marL="342900" indent="-342900">
              <a:buFont typeface="Arial" panose="020B0604020202020204" pitchFamily="34" charset="0"/>
              <a:buChar char="•"/>
            </a:pPr>
            <a:r>
              <a:rPr lang="en-US" dirty="0"/>
              <a:t>Project Cost Control</a:t>
            </a:r>
          </a:p>
          <a:p>
            <a:pPr marL="342900" indent="-342900">
              <a:buFont typeface="Arial" panose="020B0604020202020204" pitchFamily="34" charset="0"/>
              <a:buChar char="•"/>
            </a:pPr>
            <a:r>
              <a:rPr lang="en-US" dirty="0"/>
              <a:t>Project Timeline Control</a:t>
            </a:r>
          </a:p>
          <a:p>
            <a:pPr marL="342900" indent="-342900">
              <a:buFont typeface="Arial" panose="020B0604020202020204" pitchFamily="34" charset="0"/>
              <a:buChar char="•"/>
            </a:pPr>
            <a:r>
              <a:rPr lang="en-US" dirty="0"/>
              <a:t>Fully compliant with All Regulations</a:t>
            </a:r>
          </a:p>
          <a:p>
            <a:pPr marL="342900" indent="-342900">
              <a:buFont typeface="Arial" panose="020B0604020202020204" pitchFamily="34" charset="0"/>
              <a:buChar char="•"/>
            </a:pPr>
            <a:r>
              <a:rPr lang="en-US" dirty="0"/>
              <a:t>Efficient Resource (Capital and human) and Vendor Management</a:t>
            </a:r>
          </a:p>
          <a:p>
            <a:pPr marL="342900" indent="-342900">
              <a:buFont typeface="Arial" panose="020B0604020202020204" pitchFamily="34" charset="0"/>
              <a:buChar char="•"/>
            </a:pPr>
            <a:r>
              <a:rPr lang="en-US" dirty="0"/>
              <a:t>Efficient Project Management</a:t>
            </a:r>
          </a:p>
          <a:p>
            <a:pPr marL="342900" indent="-342900">
              <a:buFont typeface="Arial" panose="020B0604020202020204" pitchFamily="34" charset="0"/>
              <a:buChar char="•"/>
            </a:pPr>
            <a:r>
              <a:rPr lang="en-US" dirty="0"/>
              <a:t>Efficient Cash Flow and Fund Management</a:t>
            </a:r>
          </a:p>
          <a:p>
            <a:pPr marL="342900" indent="-342900">
              <a:buFont typeface="Arial" panose="020B0604020202020204" pitchFamily="34" charset="0"/>
              <a:buChar char="•"/>
            </a:pPr>
            <a:r>
              <a:rPr lang="en-US" dirty="0"/>
              <a:t>Project Safety Requirements</a:t>
            </a:r>
          </a:p>
          <a:p>
            <a:pPr marL="342900" indent="-342900">
              <a:buFont typeface="Arial" panose="020B0604020202020204" pitchFamily="34" charset="0"/>
              <a:buChar char="•"/>
            </a:pPr>
            <a:r>
              <a:rPr lang="en-US" dirty="0"/>
              <a:t>Project Quality Requirements</a:t>
            </a:r>
          </a:p>
          <a:p>
            <a:endParaRPr lang="en-IN" dirty="0"/>
          </a:p>
        </p:txBody>
      </p:sp>
    </p:spTree>
    <p:extLst>
      <p:ext uri="{BB962C8B-B14F-4D97-AF65-F5344CB8AC3E}">
        <p14:creationId xmlns:p14="http://schemas.microsoft.com/office/powerpoint/2010/main" val="3254481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012" y="457200"/>
            <a:ext cx="11353800" cy="4524315"/>
          </a:xfrm>
          <a:prstGeom prst="rect">
            <a:avLst/>
          </a:prstGeom>
          <a:noFill/>
        </p:spPr>
        <p:txBody>
          <a:bodyPr wrap="square" rtlCol="0">
            <a:spAutoFit/>
          </a:bodyPr>
          <a:lstStyle/>
          <a:p>
            <a:r>
              <a:rPr lang="en-US" b="1" dirty="0"/>
              <a:t>Value Addition through Manufacturing Setup Service</a:t>
            </a:r>
          </a:p>
          <a:p>
            <a:endParaRPr lang="en-US" dirty="0" smtClean="0"/>
          </a:p>
          <a:p>
            <a:pPr marL="342900" indent="-342900">
              <a:buFont typeface="Wingdings" panose="05000000000000000000" pitchFamily="2" charset="2"/>
              <a:buChar char="v"/>
            </a:pPr>
            <a:r>
              <a:rPr lang="en-US" dirty="0" smtClean="0"/>
              <a:t>End-to-End Project Management with a focus on Cost and Time control</a:t>
            </a:r>
          </a:p>
          <a:p>
            <a:pPr marL="342900" indent="-342900">
              <a:buFont typeface="Wingdings" panose="05000000000000000000" pitchFamily="2" charset="2"/>
              <a:buChar char="v"/>
            </a:pPr>
            <a:r>
              <a:rPr lang="en-US" dirty="0" smtClean="0"/>
              <a:t>Cut the Project Gestation time by 25 to 30%</a:t>
            </a:r>
          </a:p>
          <a:p>
            <a:pPr marL="342900" indent="-342900">
              <a:buFont typeface="Wingdings" panose="05000000000000000000" pitchFamily="2" charset="2"/>
              <a:buChar char="v"/>
            </a:pPr>
            <a:r>
              <a:rPr lang="en-US" dirty="0" smtClean="0"/>
              <a:t>One Stop Vendor Management </a:t>
            </a:r>
          </a:p>
          <a:p>
            <a:pPr marL="342900" indent="-342900">
              <a:buFont typeface="Wingdings" panose="05000000000000000000" pitchFamily="2" charset="2"/>
              <a:buChar char="v"/>
            </a:pPr>
            <a:r>
              <a:rPr lang="en-US" dirty="0" smtClean="0"/>
              <a:t>Unbiased Identification and Evaluation of Vendors</a:t>
            </a:r>
          </a:p>
          <a:p>
            <a:pPr marL="342900" indent="-342900">
              <a:buFont typeface="Wingdings" panose="05000000000000000000" pitchFamily="2" charset="2"/>
              <a:buChar char="v"/>
            </a:pPr>
            <a:r>
              <a:rPr lang="en-US" dirty="0" smtClean="0"/>
              <a:t>Reduce </a:t>
            </a:r>
            <a:r>
              <a:rPr lang="en-US" dirty="0" err="1" smtClean="0"/>
              <a:t>Clent</a:t>
            </a:r>
            <a:r>
              <a:rPr lang="en-US" dirty="0" smtClean="0"/>
              <a:t> Resource Deployment Time </a:t>
            </a:r>
            <a:r>
              <a:rPr lang="en-US" dirty="0"/>
              <a:t>by </a:t>
            </a:r>
            <a:r>
              <a:rPr lang="en-US" dirty="0" smtClean="0"/>
              <a:t>50-60%</a:t>
            </a:r>
          </a:p>
          <a:p>
            <a:pPr marL="342900" indent="-342900">
              <a:buFont typeface="Wingdings" panose="05000000000000000000" pitchFamily="2" charset="2"/>
              <a:buChar char="v"/>
            </a:pPr>
            <a:r>
              <a:rPr lang="en-US" dirty="0" smtClean="0"/>
              <a:t>One Stop Solution for Different Vendor Deployment</a:t>
            </a:r>
          </a:p>
          <a:p>
            <a:pPr marL="342900" indent="-342900">
              <a:buFont typeface="Wingdings" panose="05000000000000000000" pitchFamily="2" charset="2"/>
              <a:buChar char="v"/>
            </a:pPr>
            <a:r>
              <a:rPr lang="en-US" dirty="0" smtClean="0"/>
              <a:t>Effective and Efficient Decision making to Overcome any Hurdles</a:t>
            </a:r>
          </a:p>
          <a:p>
            <a:pPr marL="342900" indent="-342900">
              <a:buFont typeface="Wingdings" panose="05000000000000000000" pitchFamily="2" charset="2"/>
              <a:buChar char="v"/>
            </a:pPr>
            <a:r>
              <a:rPr lang="en-US" dirty="0" smtClean="0"/>
              <a:t>Seamless Communication</a:t>
            </a:r>
          </a:p>
          <a:p>
            <a:pPr marL="342900" indent="-342900">
              <a:buFont typeface="Wingdings" panose="05000000000000000000" pitchFamily="2" charset="2"/>
              <a:buChar char="v"/>
            </a:pPr>
            <a:r>
              <a:rPr lang="en-US" dirty="0" smtClean="0"/>
              <a:t>AI Tools and performance dash board</a:t>
            </a:r>
          </a:p>
          <a:p>
            <a:endParaRPr lang="en-IN" dirty="0"/>
          </a:p>
        </p:txBody>
      </p:sp>
    </p:spTree>
    <p:extLst>
      <p:ext uri="{BB962C8B-B14F-4D97-AF65-F5344CB8AC3E}">
        <p14:creationId xmlns:p14="http://schemas.microsoft.com/office/powerpoint/2010/main" val="2888685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12" y="609600"/>
            <a:ext cx="11506200" cy="6001643"/>
          </a:xfrm>
          <a:prstGeom prst="rect">
            <a:avLst/>
          </a:prstGeom>
          <a:noFill/>
        </p:spPr>
        <p:txBody>
          <a:bodyPr wrap="square" rtlCol="0">
            <a:spAutoFit/>
          </a:bodyPr>
          <a:lstStyle/>
          <a:p>
            <a:pPr marL="342900" indent="-342900">
              <a:buFont typeface="Wingdings" panose="05000000000000000000" pitchFamily="2" charset="2"/>
              <a:buChar char="q"/>
            </a:pPr>
            <a:r>
              <a:rPr lang="en-US" b="1" dirty="0"/>
              <a:t>Mergers &amp; </a:t>
            </a:r>
            <a:r>
              <a:rPr lang="en-US" b="1" dirty="0" smtClean="0"/>
              <a:t>Acquisitions:</a:t>
            </a:r>
            <a:endParaRPr lang="en-US" b="1" dirty="0"/>
          </a:p>
          <a:p>
            <a:r>
              <a:rPr lang="en-US" b="1" dirty="0" smtClean="0"/>
              <a:t>End-to-End </a:t>
            </a:r>
            <a:r>
              <a:rPr lang="en-US" b="1" dirty="0"/>
              <a:t>Execution of Cross Border Deals</a:t>
            </a:r>
          </a:p>
          <a:p>
            <a:r>
              <a:rPr lang="en-US" dirty="0"/>
              <a:t>By the virtue of working with clients across varied sectors, including a number of Indian companies – privately held, family-owned, and public – we have been able to garner experience and understand the intricacies of executing transactions or partnerships in India. Our main aim is to ensure that our clients can get fair deals and enough business opportunities in India. With a team of highly experienced Merger &amp; Acquisition (M&amp;A) professionals, </a:t>
            </a:r>
            <a:r>
              <a:rPr lang="en-US" dirty="0" smtClean="0"/>
              <a:t>Aigemstek </a:t>
            </a:r>
            <a:r>
              <a:rPr lang="en-US" dirty="0"/>
              <a:t>has successfully assisted numerous clients in structuring and executing a wide range of complex transactions.</a:t>
            </a:r>
            <a:br>
              <a:rPr lang="en-US" dirty="0"/>
            </a:br>
            <a:r>
              <a:rPr lang="en-US" dirty="0"/>
              <a:t/>
            </a:r>
            <a:br>
              <a:rPr lang="en-US" dirty="0"/>
            </a:br>
            <a:r>
              <a:rPr lang="en-US" dirty="0"/>
              <a:t>‍</a:t>
            </a:r>
            <a:r>
              <a:rPr lang="en-US" b="1" dirty="0"/>
              <a:t>Reduced risk:</a:t>
            </a:r>
            <a:r>
              <a:rPr lang="en-US" dirty="0"/>
              <a:t> We have had the experience – over a period of time – in dealing with post-closure issues (reasons why 50% of all deals fall through, if not handled well).</a:t>
            </a:r>
            <a:br>
              <a:rPr lang="en-US" dirty="0"/>
            </a:br>
            <a:r>
              <a:rPr lang="en-US" dirty="0"/>
              <a:t/>
            </a:r>
            <a:br>
              <a:rPr lang="en-US" dirty="0"/>
            </a:br>
            <a:r>
              <a:rPr lang="en-US" dirty="0"/>
              <a:t>‍</a:t>
            </a:r>
            <a:r>
              <a:rPr lang="en-US" b="1" dirty="0"/>
              <a:t>Experience of working with Indian companies</a:t>
            </a:r>
            <a:r>
              <a:rPr lang="en-US" dirty="0"/>
              <a:t>– More than 90% of Indian companies are family-owned – we understand the importance of developing a long-term engagement and being their confidant</a:t>
            </a:r>
            <a:r>
              <a:rPr lang="en-US" dirty="0" smtClean="0"/>
              <a:t>.</a:t>
            </a:r>
            <a:endParaRPr lang="en-US" b="1" dirty="0"/>
          </a:p>
        </p:txBody>
      </p:sp>
    </p:spTree>
    <p:extLst>
      <p:ext uri="{BB962C8B-B14F-4D97-AF65-F5344CB8AC3E}">
        <p14:creationId xmlns:p14="http://schemas.microsoft.com/office/powerpoint/2010/main" val="2014854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27603</TotalTime>
  <Words>1095</Words>
  <Application>Microsoft Office PowerPoint</Application>
  <PresentationFormat>Custom</PresentationFormat>
  <Paragraphs>279</Paragraphs>
  <Slides>25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맑은 고딕</vt:lpstr>
      <vt:lpstr>Adobe Fan Heiti Std B</vt:lpstr>
      <vt:lpstr>Aquire</vt:lpstr>
      <vt:lpstr>Arial</vt:lpstr>
      <vt:lpstr>Calibri</vt:lpstr>
      <vt:lpstr>Dm Sans</vt:lpstr>
      <vt:lpstr>Montserrat SemiBold</vt:lpstr>
      <vt:lpstr>Perpetua Titling MT</vt:lpstr>
      <vt:lpstr>Segoe UI</vt:lpstr>
      <vt:lpstr>Times New Roman</vt:lpstr>
      <vt:lpstr>Wingdings</vt:lpstr>
      <vt:lpstr>Office Theme</vt:lpstr>
      <vt:lpstr>AI GEMSTEK PVT LTD</vt:lpstr>
      <vt:lpstr>AI GEMSTEK PVT LTD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 our Advisory Board &amp; Chief Consultants</vt:lpstr>
      <vt:lpstr>PowerPoint Presentation</vt:lpstr>
      <vt:lpstr>Our Focus Areas </vt:lpstr>
      <vt:lpstr>Our Business Verticals</vt:lpstr>
      <vt:lpstr>PowerPoint Presentation</vt:lpstr>
      <vt:lpstr>PowerPoint Presentation</vt:lpstr>
    </vt:vector>
  </TitlesOfParts>
  <Company>Microsoft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 SlideModel</dc:title>
  <dc:creator>vijay</dc:creator>
  <cp:lastModifiedBy>Microsoft account</cp:lastModifiedBy>
  <cp:revision>544</cp:revision>
  <dcterms:created xsi:type="dcterms:W3CDTF">2013-09-12T13:05:01Z</dcterms:created>
  <dcterms:modified xsi:type="dcterms:W3CDTF">2026-04-22T12:55:27Z</dcterms:modified>
</cp:coreProperties>
</file>